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3" r:id="rId2"/>
    <p:sldId id="314" r:id="rId3"/>
    <p:sldId id="258" r:id="rId4"/>
    <p:sldId id="259" r:id="rId5"/>
    <p:sldId id="260" r:id="rId6"/>
    <p:sldId id="261" r:id="rId7"/>
    <p:sldId id="262" r:id="rId8"/>
    <p:sldId id="263" r:id="rId9"/>
    <p:sldId id="300" r:id="rId10"/>
    <p:sldId id="269" r:id="rId11"/>
    <p:sldId id="302" r:id="rId12"/>
    <p:sldId id="280" r:id="rId13"/>
    <p:sldId id="281" r:id="rId14"/>
    <p:sldId id="282" r:id="rId15"/>
    <p:sldId id="283" r:id="rId16"/>
    <p:sldId id="285" r:id="rId17"/>
    <p:sldId id="286" r:id="rId18"/>
    <p:sldId id="287" r:id="rId19"/>
    <p:sldId id="288" r:id="rId20"/>
    <p:sldId id="303" r:id="rId21"/>
    <p:sldId id="304" r:id="rId22"/>
    <p:sldId id="307" r:id="rId23"/>
    <p:sldId id="308" r:id="rId24"/>
    <p:sldId id="309" r:id="rId25"/>
    <p:sldId id="312" r:id="rId26"/>
    <p:sldId id="311" r:id="rId27"/>
    <p:sldId id="295" r:id="rId28"/>
    <p:sldId id="296" r:id="rId29"/>
    <p:sldId id="2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901" autoAdjust="0"/>
  </p:normalViewPr>
  <p:slideViewPr>
    <p:cSldViewPr snapToGrid="0">
      <p:cViewPr varScale="1">
        <p:scale>
          <a:sx n="100" d="100"/>
          <a:sy n="100" d="100"/>
        </p:scale>
        <p:origin x="3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B219D-A2EA-134B-888F-C435C27AA757}" type="doc">
      <dgm:prSet loTypeId="urn:microsoft.com/office/officeart/2005/8/layout/venn1" loCatId="" qsTypeId="urn:microsoft.com/office/officeart/2005/8/quickstyle/simple1" qsCatId="simple" csTypeId="urn:microsoft.com/office/officeart/2005/8/colors/colorful1" csCatId="colorful" phldr="1"/>
      <dgm:spPr/>
      <dgm:t>
        <a:bodyPr/>
        <a:lstStyle/>
        <a:p>
          <a:endParaRPr lang="en-US"/>
        </a:p>
      </dgm:t>
    </dgm:pt>
    <dgm:pt modelId="{4829B37A-F4E3-9B42-ADB7-AA80F3F1CDA0}">
      <dgm:prSet phldrT="[Text]"/>
      <dgm:spPr/>
      <dgm:t>
        <a:bodyPr/>
        <a:lstStyle/>
        <a:p>
          <a:pPr rtl="0"/>
          <a:r>
            <a:rPr lang="en-US" dirty="0"/>
            <a:t>Clinical Presentation</a:t>
          </a:r>
        </a:p>
      </dgm:t>
    </dgm:pt>
    <dgm:pt modelId="{60F860DF-317E-B445-8584-FB24C9173B32}" type="parTrans" cxnId="{04BF96CB-2448-BC44-8186-CE7D320D393A}">
      <dgm:prSet/>
      <dgm:spPr/>
      <dgm:t>
        <a:bodyPr/>
        <a:lstStyle/>
        <a:p>
          <a:endParaRPr lang="en-US"/>
        </a:p>
      </dgm:t>
    </dgm:pt>
    <dgm:pt modelId="{7B7A54E7-5322-A548-B768-CE29770892AC}" type="sibTrans" cxnId="{04BF96CB-2448-BC44-8186-CE7D320D393A}">
      <dgm:prSet/>
      <dgm:spPr/>
      <dgm:t>
        <a:bodyPr/>
        <a:lstStyle/>
        <a:p>
          <a:endParaRPr lang="en-US"/>
        </a:p>
      </dgm:t>
    </dgm:pt>
    <dgm:pt modelId="{1D4B9144-2FFA-EE4E-95A4-1CE7A90A9D20}">
      <dgm:prSet phldrT="[Text]"/>
      <dgm:spPr/>
      <dgm:t>
        <a:bodyPr/>
        <a:lstStyle/>
        <a:p>
          <a:pPr rtl="0"/>
          <a:r>
            <a:rPr lang="en-US" dirty="0"/>
            <a:t>Medical Co-morbidities</a:t>
          </a:r>
        </a:p>
      </dgm:t>
    </dgm:pt>
    <dgm:pt modelId="{3AA058C6-4F03-AD49-AA36-FF3F7A411F0C}" type="parTrans" cxnId="{1E9D1D25-FBC2-A94B-9382-592A53B5FE87}">
      <dgm:prSet/>
      <dgm:spPr/>
      <dgm:t>
        <a:bodyPr/>
        <a:lstStyle/>
        <a:p>
          <a:endParaRPr lang="en-US"/>
        </a:p>
      </dgm:t>
    </dgm:pt>
    <dgm:pt modelId="{84F8756E-69E9-444C-B381-A4A6B68A27B7}" type="sibTrans" cxnId="{1E9D1D25-FBC2-A94B-9382-592A53B5FE87}">
      <dgm:prSet/>
      <dgm:spPr/>
      <dgm:t>
        <a:bodyPr/>
        <a:lstStyle/>
        <a:p>
          <a:endParaRPr lang="en-US"/>
        </a:p>
      </dgm:t>
    </dgm:pt>
    <dgm:pt modelId="{73A59448-2F46-0346-AA95-8855590DC957}">
      <dgm:prSet phldrT="[Text]"/>
      <dgm:spPr/>
      <dgm:t>
        <a:bodyPr/>
        <a:lstStyle/>
        <a:p>
          <a:pPr rtl="0"/>
          <a:r>
            <a:rPr lang="en-US" dirty="0"/>
            <a:t>Neurologic Reserve</a:t>
          </a:r>
        </a:p>
      </dgm:t>
    </dgm:pt>
    <dgm:pt modelId="{9580906B-319E-C942-B6D4-7F819314C187}" type="parTrans" cxnId="{10DE0F0A-86AF-B340-AE73-DF1359351549}">
      <dgm:prSet/>
      <dgm:spPr/>
      <dgm:t>
        <a:bodyPr/>
        <a:lstStyle/>
        <a:p>
          <a:endParaRPr lang="en-US"/>
        </a:p>
      </dgm:t>
    </dgm:pt>
    <dgm:pt modelId="{DBA4075D-5F96-2145-8946-6F516EE84591}" type="sibTrans" cxnId="{10DE0F0A-86AF-B340-AE73-DF1359351549}">
      <dgm:prSet/>
      <dgm:spPr/>
      <dgm:t>
        <a:bodyPr/>
        <a:lstStyle/>
        <a:p>
          <a:endParaRPr lang="en-US"/>
        </a:p>
      </dgm:t>
    </dgm:pt>
    <dgm:pt modelId="{369E495D-2F73-5D4B-B9FE-24D41C60FC27}">
      <dgm:prSet phldrT="[Text]"/>
      <dgm:spPr/>
      <dgm:t>
        <a:bodyPr/>
        <a:lstStyle/>
        <a:p>
          <a:pPr rtl="0"/>
          <a:r>
            <a:rPr lang="en-US" dirty="0"/>
            <a:t>Imaging &amp; Location</a:t>
          </a:r>
        </a:p>
      </dgm:t>
    </dgm:pt>
    <dgm:pt modelId="{4FA23C44-AA27-5447-9804-3EE9EFB24752}" type="parTrans" cxnId="{D3A923A1-DB4C-3242-97D7-19FE622B4A1A}">
      <dgm:prSet/>
      <dgm:spPr/>
      <dgm:t>
        <a:bodyPr/>
        <a:lstStyle/>
        <a:p>
          <a:endParaRPr lang="en-US"/>
        </a:p>
      </dgm:t>
    </dgm:pt>
    <dgm:pt modelId="{158C8815-AD52-A742-AC76-29FC885D2BCE}" type="sibTrans" cxnId="{D3A923A1-DB4C-3242-97D7-19FE622B4A1A}">
      <dgm:prSet/>
      <dgm:spPr/>
      <dgm:t>
        <a:bodyPr/>
        <a:lstStyle/>
        <a:p>
          <a:endParaRPr lang="en-US"/>
        </a:p>
      </dgm:t>
    </dgm:pt>
    <dgm:pt modelId="{C1500DAA-F413-8A4E-84D5-87ABAEFB00BD}">
      <dgm:prSet/>
      <dgm:spPr/>
      <dgm:t>
        <a:bodyPr/>
        <a:lstStyle/>
        <a:p>
          <a:r>
            <a:rPr lang="en-US" dirty="0"/>
            <a:t>Time</a:t>
          </a:r>
        </a:p>
      </dgm:t>
    </dgm:pt>
    <dgm:pt modelId="{2FC28655-DF2F-AD47-8E5D-ED697E42DF0F}" type="parTrans" cxnId="{FBAE16BC-A933-EF4C-994B-C0AACC9CCB71}">
      <dgm:prSet/>
      <dgm:spPr/>
      <dgm:t>
        <a:bodyPr/>
        <a:lstStyle/>
        <a:p>
          <a:endParaRPr lang="en-US"/>
        </a:p>
      </dgm:t>
    </dgm:pt>
    <dgm:pt modelId="{53B07076-0E8F-DA41-B073-42573DA1AC21}" type="sibTrans" cxnId="{FBAE16BC-A933-EF4C-994B-C0AACC9CCB71}">
      <dgm:prSet/>
      <dgm:spPr/>
      <dgm:t>
        <a:bodyPr/>
        <a:lstStyle/>
        <a:p>
          <a:endParaRPr lang="en-US"/>
        </a:p>
      </dgm:t>
    </dgm:pt>
    <dgm:pt modelId="{3E183137-9C87-4B29-9972-9FA64974F56C}">
      <dgm:prSet/>
      <dgm:spPr/>
      <dgm:t>
        <a:bodyPr/>
        <a:lstStyle/>
        <a:p>
          <a:r>
            <a:rPr lang="en-US" dirty="0"/>
            <a:t>Clinical Gestalt</a:t>
          </a:r>
        </a:p>
      </dgm:t>
    </dgm:pt>
    <dgm:pt modelId="{85C9D581-218A-4DC0-B322-0552499C6E10}" type="parTrans" cxnId="{4780AD4B-2EFF-408E-9A29-3E208042EB37}">
      <dgm:prSet/>
      <dgm:spPr/>
      <dgm:t>
        <a:bodyPr/>
        <a:lstStyle/>
        <a:p>
          <a:endParaRPr lang="en-US"/>
        </a:p>
      </dgm:t>
    </dgm:pt>
    <dgm:pt modelId="{2E7B6B39-E03D-41CE-9D21-8D1ADBBC8284}" type="sibTrans" cxnId="{4780AD4B-2EFF-408E-9A29-3E208042EB37}">
      <dgm:prSet/>
      <dgm:spPr/>
      <dgm:t>
        <a:bodyPr/>
        <a:lstStyle/>
        <a:p>
          <a:endParaRPr lang="en-US"/>
        </a:p>
      </dgm:t>
    </dgm:pt>
    <dgm:pt modelId="{7D2BDA85-6C01-4844-AE49-94583700F16B}" type="pres">
      <dgm:prSet presAssocID="{80BB219D-A2EA-134B-888F-C435C27AA757}" presName="compositeShape" presStyleCnt="0">
        <dgm:presLayoutVars>
          <dgm:chMax val="7"/>
          <dgm:dir/>
          <dgm:resizeHandles val="exact"/>
        </dgm:presLayoutVars>
      </dgm:prSet>
      <dgm:spPr/>
    </dgm:pt>
    <dgm:pt modelId="{5619D52A-D67B-434E-BE6E-858314D3D1E1}" type="pres">
      <dgm:prSet presAssocID="{4829B37A-F4E3-9B42-ADB7-AA80F3F1CDA0}" presName="circ1" presStyleLbl="vennNode1" presStyleIdx="0" presStyleCnt="6"/>
      <dgm:spPr/>
    </dgm:pt>
    <dgm:pt modelId="{BDC447D8-EC74-2D42-95B0-FC6FE4AE9AB7}" type="pres">
      <dgm:prSet presAssocID="{4829B37A-F4E3-9B42-ADB7-AA80F3F1CDA0}" presName="circ1Tx" presStyleLbl="revTx" presStyleIdx="0" presStyleCnt="0">
        <dgm:presLayoutVars>
          <dgm:chMax val="0"/>
          <dgm:chPref val="0"/>
          <dgm:bulletEnabled val="1"/>
        </dgm:presLayoutVars>
      </dgm:prSet>
      <dgm:spPr/>
    </dgm:pt>
    <dgm:pt modelId="{6F9A9467-30FF-DF4E-AEDE-1D5872AE5A59}" type="pres">
      <dgm:prSet presAssocID="{73A59448-2F46-0346-AA95-8855590DC957}" presName="circ2" presStyleLbl="vennNode1" presStyleIdx="1" presStyleCnt="6"/>
      <dgm:spPr/>
    </dgm:pt>
    <dgm:pt modelId="{B9DBC1EE-FAE0-C64E-9BD9-43F40F28D0F7}" type="pres">
      <dgm:prSet presAssocID="{73A59448-2F46-0346-AA95-8855590DC957}" presName="circ2Tx" presStyleLbl="revTx" presStyleIdx="0" presStyleCnt="0">
        <dgm:presLayoutVars>
          <dgm:chMax val="0"/>
          <dgm:chPref val="0"/>
          <dgm:bulletEnabled val="1"/>
        </dgm:presLayoutVars>
      </dgm:prSet>
      <dgm:spPr/>
    </dgm:pt>
    <dgm:pt modelId="{1830CE86-715F-064C-8F93-F0326C924F2F}" type="pres">
      <dgm:prSet presAssocID="{C1500DAA-F413-8A4E-84D5-87ABAEFB00BD}" presName="circ3" presStyleLbl="vennNode1" presStyleIdx="2" presStyleCnt="6"/>
      <dgm:spPr/>
    </dgm:pt>
    <dgm:pt modelId="{1F6A9C68-EA13-B74D-BBAE-BA5ADCEE8AE9}" type="pres">
      <dgm:prSet presAssocID="{C1500DAA-F413-8A4E-84D5-87ABAEFB00BD}" presName="circ3Tx" presStyleLbl="revTx" presStyleIdx="0" presStyleCnt="0">
        <dgm:presLayoutVars>
          <dgm:chMax val="0"/>
          <dgm:chPref val="0"/>
          <dgm:bulletEnabled val="1"/>
        </dgm:presLayoutVars>
      </dgm:prSet>
      <dgm:spPr/>
    </dgm:pt>
    <dgm:pt modelId="{118BDB05-DD48-CA40-A415-FB99744BF25D}" type="pres">
      <dgm:prSet presAssocID="{369E495D-2F73-5D4B-B9FE-24D41C60FC27}" presName="circ4" presStyleLbl="vennNode1" presStyleIdx="3" presStyleCnt="6"/>
      <dgm:spPr/>
    </dgm:pt>
    <dgm:pt modelId="{3BC03DE3-572E-9B48-9876-3A2F2ADD8EE0}" type="pres">
      <dgm:prSet presAssocID="{369E495D-2F73-5D4B-B9FE-24D41C60FC27}" presName="circ4Tx" presStyleLbl="revTx" presStyleIdx="0" presStyleCnt="0">
        <dgm:presLayoutVars>
          <dgm:chMax val="0"/>
          <dgm:chPref val="0"/>
          <dgm:bulletEnabled val="1"/>
        </dgm:presLayoutVars>
      </dgm:prSet>
      <dgm:spPr/>
    </dgm:pt>
    <dgm:pt modelId="{25A6E096-D1A5-7E4D-9CE3-C8E44646BE94}" type="pres">
      <dgm:prSet presAssocID="{1D4B9144-2FFA-EE4E-95A4-1CE7A90A9D20}" presName="circ5" presStyleLbl="vennNode1" presStyleIdx="4" presStyleCnt="6"/>
      <dgm:spPr/>
    </dgm:pt>
    <dgm:pt modelId="{74F213D2-ABAD-D84B-848E-CCDAE76D5146}" type="pres">
      <dgm:prSet presAssocID="{1D4B9144-2FFA-EE4E-95A4-1CE7A90A9D20}" presName="circ5Tx" presStyleLbl="revTx" presStyleIdx="0" presStyleCnt="0">
        <dgm:presLayoutVars>
          <dgm:chMax val="0"/>
          <dgm:chPref val="0"/>
          <dgm:bulletEnabled val="1"/>
        </dgm:presLayoutVars>
      </dgm:prSet>
      <dgm:spPr/>
    </dgm:pt>
    <dgm:pt modelId="{C2D0AFA7-FB6F-4932-89EC-C13A3ABEBABC}" type="pres">
      <dgm:prSet presAssocID="{3E183137-9C87-4B29-9972-9FA64974F56C}" presName="circ6" presStyleLbl="vennNode1" presStyleIdx="5" presStyleCnt="6"/>
      <dgm:spPr/>
    </dgm:pt>
    <dgm:pt modelId="{7886D4FF-7A5C-47DA-A42D-5C79031AA86B}" type="pres">
      <dgm:prSet presAssocID="{3E183137-9C87-4B29-9972-9FA64974F56C}" presName="circ6Tx" presStyleLbl="revTx" presStyleIdx="0" presStyleCnt="0">
        <dgm:presLayoutVars>
          <dgm:chMax val="0"/>
          <dgm:chPref val="0"/>
          <dgm:bulletEnabled val="1"/>
        </dgm:presLayoutVars>
      </dgm:prSet>
      <dgm:spPr/>
    </dgm:pt>
  </dgm:ptLst>
  <dgm:cxnLst>
    <dgm:cxn modelId="{10DE0F0A-86AF-B340-AE73-DF1359351549}" srcId="{80BB219D-A2EA-134B-888F-C435C27AA757}" destId="{73A59448-2F46-0346-AA95-8855590DC957}" srcOrd="1" destOrd="0" parTransId="{9580906B-319E-C942-B6D4-7F819314C187}" sibTransId="{DBA4075D-5F96-2145-8946-6F516EE84591}"/>
    <dgm:cxn modelId="{1E9D1D25-FBC2-A94B-9382-592A53B5FE87}" srcId="{80BB219D-A2EA-134B-888F-C435C27AA757}" destId="{1D4B9144-2FFA-EE4E-95A4-1CE7A90A9D20}" srcOrd="4" destOrd="0" parTransId="{3AA058C6-4F03-AD49-AA36-FF3F7A411F0C}" sibTransId="{84F8756E-69E9-444C-B381-A4A6B68A27B7}"/>
    <dgm:cxn modelId="{4E2A9B26-C54E-714C-AAD7-939B6FB93019}" type="presOf" srcId="{369E495D-2F73-5D4B-B9FE-24D41C60FC27}" destId="{3BC03DE3-572E-9B48-9876-3A2F2ADD8EE0}" srcOrd="0" destOrd="0" presId="urn:microsoft.com/office/officeart/2005/8/layout/venn1"/>
    <dgm:cxn modelId="{85F81032-CC3C-104E-A2F9-D9015F76FA04}" type="presOf" srcId="{80BB219D-A2EA-134B-888F-C435C27AA757}" destId="{7D2BDA85-6C01-4844-AE49-94583700F16B}" srcOrd="0" destOrd="0" presId="urn:microsoft.com/office/officeart/2005/8/layout/venn1"/>
    <dgm:cxn modelId="{E1B75F38-3C6B-F74E-9C46-F559823ED418}" type="presOf" srcId="{1D4B9144-2FFA-EE4E-95A4-1CE7A90A9D20}" destId="{74F213D2-ABAD-D84B-848E-CCDAE76D5146}" srcOrd="0" destOrd="0" presId="urn:microsoft.com/office/officeart/2005/8/layout/venn1"/>
    <dgm:cxn modelId="{4780AD4B-2EFF-408E-9A29-3E208042EB37}" srcId="{80BB219D-A2EA-134B-888F-C435C27AA757}" destId="{3E183137-9C87-4B29-9972-9FA64974F56C}" srcOrd="5" destOrd="0" parTransId="{85C9D581-218A-4DC0-B322-0552499C6E10}" sibTransId="{2E7B6B39-E03D-41CE-9D21-8D1ADBBC8284}"/>
    <dgm:cxn modelId="{88343873-A1F0-2749-BE60-B049668FED2D}" type="presOf" srcId="{73A59448-2F46-0346-AA95-8855590DC957}" destId="{B9DBC1EE-FAE0-C64E-9BD9-43F40F28D0F7}" srcOrd="0" destOrd="0" presId="urn:microsoft.com/office/officeart/2005/8/layout/venn1"/>
    <dgm:cxn modelId="{D3A923A1-DB4C-3242-97D7-19FE622B4A1A}" srcId="{80BB219D-A2EA-134B-888F-C435C27AA757}" destId="{369E495D-2F73-5D4B-B9FE-24D41C60FC27}" srcOrd="3" destOrd="0" parTransId="{4FA23C44-AA27-5447-9804-3EE9EFB24752}" sibTransId="{158C8815-AD52-A742-AC76-29FC885D2BCE}"/>
    <dgm:cxn modelId="{D48BA6A8-71EA-5B43-8F3E-4C2BCC8E3A75}" type="presOf" srcId="{C1500DAA-F413-8A4E-84D5-87ABAEFB00BD}" destId="{1F6A9C68-EA13-B74D-BBAE-BA5ADCEE8AE9}" srcOrd="0" destOrd="0" presId="urn:microsoft.com/office/officeart/2005/8/layout/venn1"/>
    <dgm:cxn modelId="{FBAE16BC-A933-EF4C-994B-C0AACC9CCB71}" srcId="{80BB219D-A2EA-134B-888F-C435C27AA757}" destId="{C1500DAA-F413-8A4E-84D5-87ABAEFB00BD}" srcOrd="2" destOrd="0" parTransId="{2FC28655-DF2F-AD47-8E5D-ED697E42DF0F}" sibTransId="{53B07076-0E8F-DA41-B073-42573DA1AC21}"/>
    <dgm:cxn modelId="{C760A3C3-245B-4F00-BE80-40F460BBDA9F}" type="presOf" srcId="{3E183137-9C87-4B29-9972-9FA64974F56C}" destId="{7886D4FF-7A5C-47DA-A42D-5C79031AA86B}" srcOrd="0" destOrd="0" presId="urn:microsoft.com/office/officeart/2005/8/layout/venn1"/>
    <dgm:cxn modelId="{04BF96CB-2448-BC44-8186-CE7D320D393A}" srcId="{80BB219D-A2EA-134B-888F-C435C27AA757}" destId="{4829B37A-F4E3-9B42-ADB7-AA80F3F1CDA0}" srcOrd="0" destOrd="0" parTransId="{60F860DF-317E-B445-8584-FB24C9173B32}" sibTransId="{7B7A54E7-5322-A548-B768-CE29770892AC}"/>
    <dgm:cxn modelId="{2E2E7AE3-9B25-2F45-A459-148F4C7A5902}" type="presOf" srcId="{4829B37A-F4E3-9B42-ADB7-AA80F3F1CDA0}" destId="{BDC447D8-EC74-2D42-95B0-FC6FE4AE9AB7}" srcOrd="0" destOrd="0" presId="urn:microsoft.com/office/officeart/2005/8/layout/venn1"/>
    <dgm:cxn modelId="{2A3CBC06-CB81-734E-9580-4C5AEF4389A6}" type="presParOf" srcId="{7D2BDA85-6C01-4844-AE49-94583700F16B}" destId="{5619D52A-D67B-434E-BE6E-858314D3D1E1}" srcOrd="0" destOrd="0" presId="urn:microsoft.com/office/officeart/2005/8/layout/venn1"/>
    <dgm:cxn modelId="{312EFB5C-044C-7144-A634-ED826C4E81C0}" type="presParOf" srcId="{7D2BDA85-6C01-4844-AE49-94583700F16B}" destId="{BDC447D8-EC74-2D42-95B0-FC6FE4AE9AB7}" srcOrd="1" destOrd="0" presId="urn:microsoft.com/office/officeart/2005/8/layout/venn1"/>
    <dgm:cxn modelId="{743B220E-54E4-0F46-9F80-AF538DFC1930}" type="presParOf" srcId="{7D2BDA85-6C01-4844-AE49-94583700F16B}" destId="{6F9A9467-30FF-DF4E-AEDE-1D5872AE5A59}" srcOrd="2" destOrd="0" presId="urn:microsoft.com/office/officeart/2005/8/layout/venn1"/>
    <dgm:cxn modelId="{5C662C37-9E5F-624D-913B-15C2438DA6B6}" type="presParOf" srcId="{7D2BDA85-6C01-4844-AE49-94583700F16B}" destId="{B9DBC1EE-FAE0-C64E-9BD9-43F40F28D0F7}" srcOrd="3" destOrd="0" presId="urn:microsoft.com/office/officeart/2005/8/layout/venn1"/>
    <dgm:cxn modelId="{0C030961-7E69-014E-A130-3F0DD070D844}" type="presParOf" srcId="{7D2BDA85-6C01-4844-AE49-94583700F16B}" destId="{1830CE86-715F-064C-8F93-F0326C924F2F}" srcOrd="4" destOrd="0" presId="urn:microsoft.com/office/officeart/2005/8/layout/venn1"/>
    <dgm:cxn modelId="{1BAB7D3E-4BCD-C54D-B7A2-52387BF09189}" type="presParOf" srcId="{7D2BDA85-6C01-4844-AE49-94583700F16B}" destId="{1F6A9C68-EA13-B74D-BBAE-BA5ADCEE8AE9}" srcOrd="5" destOrd="0" presId="urn:microsoft.com/office/officeart/2005/8/layout/venn1"/>
    <dgm:cxn modelId="{6F835EFD-D0CA-C647-BA4D-508E824D7E40}" type="presParOf" srcId="{7D2BDA85-6C01-4844-AE49-94583700F16B}" destId="{118BDB05-DD48-CA40-A415-FB99744BF25D}" srcOrd="6" destOrd="0" presId="urn:microsoft.com/office/officeart/2005/8/layout/venn1"/>
    <dgm:cxn modelId="{6BA9604B-9EE8-0D4E-82E1-889F3F6F413A}" type="presParOf" srcId="{7D2BDA85-6C01-4844-AE49-94583700F16B}" destId="{3BC03DE3-572E-9B48-9876-3A2F2ADD8EE0}" srcOrd="7" destOrd="0" presId="urn:microsoft.com/office/officeart/2005/8/layout/venn1"/>
    <dgm:cxn modelId="{832ACE78-F0A6-1C4B-821A-FE9C221B5957}" type="presParOf" srcId="{7D2BDA85-6C01-4844-AE49-94583700F16B}" destId="{25A6E096-D1A5-7E4D-9CE3-C8E44646BE94}" srcOrd="8" destOrd="0" presId="urn:microsoft.com/office/officeart/2005/8/layout/venn1"/>
    <dgm:cxn modelId="{4EDE6F30-0F2C-4542-B78E-23DDD634CD75}" type="presParOf" srcId="{7D2BDA85-6C01-4844-AE49-94583700F16B}" destId="{74F213D2-ABAD-D84B-848E-CCDAE76D5146}" srcOrd="9" destOrd="0" presId="urn:microsoft.com/office/officeart/2005/8/layout/venn1"/>
    <dgm:cxn modelId="{6770D13D-8858-4787-9C1C-9C158BDE9179}" type="presParOf" srcId="{7D2BDA85-6C01-4844-AE49-94583700F16B}" destId="{C2D0AFA7-FB6F-4932-89EC-C13A3ABEBABC}" srcOrd="10" destOrd="0" presId="urn:microsoft.com/office/officeart/2005/8/layout/venn1"/>
    <dgm:cxn modelId="{144CB852-AC0E-481E-B228-054C4F4A0CFF}" type="presParOf" srcId="{7D2BDA85-6C01-4844-AE49-94583700F16B}" destId="{7886D4FF-7A5C-47DA-A42D-5C79031AA86B}"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9D52A-D67B-434E-BE6E-858314D3D1E1}">
      <dsp:nvSpPr>
        <dsp:cNvPr id="0" name=""/>
        <dsp:cNvSpPr/>
      </dsp:nvSpPr>
      <dsp:spPr>
        <a:xfrm>
          <a:off x="3135760" y="1154432"/>
          <a:ext cx="1546599" cy="154659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DC447D8-EC74-2D42-95B0-FC6FE4AE9AB7}">
      <dsp:nvSpPr>
        <dsp:cNvPr id="0" name=""/>
        <dsp:cNvSpPr/>
      </dsp:nvSpPr>
      <dsp:spPr>
        <a:xfrm>
          <a:off x="2942435" y="0"/>
          <a:ext cx="1933248" cy="105313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89050" rtl="0">
            <a:lnSpc>
              <a:spcPct val="90000"/>
            </a:lnSpc>
            <a:spcBef>
              <a:spcPct val="0"/>
            </a:spcBef>
            <a:spcAft>
              <a:spcPct val="35000"/>
            </a:spcAft>
            <a:buNone/>
          </a:pPr>
          <a:r>
            <a:rPr lang="en-US" sz="2900" kern="1200" dirty="0"/>
            <a:t>Clinical Presentation</a:t>
          </a:r>
        </a:p>
      </dsp:txBody>
      <dsp:txXfrm>
        <a:off x="2942435" y="0"/>
        <a:ext cx="1933248" cy="1053131"/>
      </dsp:txXfrm>
    </dsp:sp>
    <dsp:sp modelId="{6F9A9467-30FF-DF4E-AEDE-1D5872AE5A59}">
      <dsp:nvSpPr>
        <dsp:cNvPr id="0" name=""/>
        <dsp:cNvSpPr/>
      </dsp:nvSpPr>
      <dsp:spPr>
        <a:xfrm>
          <a:off x="3637760" y="1444294"/>
          <a:ext cx="1546599" cy="154659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9DBC1EE-FAE0-C64E-9BD9-43F40F28D0F7}">
      <dsp:nvSpPr>
        <dsp:cNvPr id="0" name=""/>
        <dsp:cNvSpPr/>
      </dsp:nvSpPr>
      <dsp:spPr>
        <a:xfrm>
          <a:off x="5299066" y="1002982"/>
          <a:ext cx="1832075" cy="11534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89050" rtl="0">
            <a:lnSpc>
              <a:spcPct val="90000"/>
            </a:lnSpc>
            <a:spcBef>
              <a:spcPct val="0"/>
            </a:spcBef>
            <a:spcAft>
              <a:spcPct val="35000"/>
            </a:spcAft>
            <a:buNone/>
          </a:pPr>
          <a:r>
            <a:rPr lang="en-US" sz="2900" kern="1200" dirty="0"/>
            <a:t>Neurologic Reserve</a:t>
          </a:r>
        </a:p>
      </dsp:txBody>
      <dsp:txXfrm>
        <a:off x="5299066" y="1002982"/>
        <a:ext cx="1832075" cy="1153429"/>
      </dsp:txXfrm>
    </dsp:sp>
    <dsp:sp modelId="{1830CE86-715F-064C-8F93-F0326C924F2F}">
      <dsp:nvSpPr>
        <dsp:cNvPr id="0" name=""/>
        <dsp:cNvSpPr/>
      </dsp:nvSpPr>
      <dsp:spPr>
        <a:xfrm>
          <a:off x="3637760" y="2024018"/>
          <a:ext cx="1546599" cy="154659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F6A9C68-EA13-B74D-BBAE-BA5ADCEE8AE9}">
      <dsp:nvSpPr>
        <dsp:cNvPr id="0" name=""/>
        <dsp:cNvSpPr/>
      </dsp:nvSpPr>
      <dsp:spPr>
        <a:xfrm>
          <a:off x="5299066" y="2723097"/>
          <a:ext cx="1832075" cy="12888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Time</a:t>
          </a:r>
        </a:p>
      </dsp:txBody>
      <dsp:txXfrm>
        <a:off x="5299066" y="2723097"/>
        <a:ext cx="1832075" cy="1288832"/>
      </dsp:txXfrm>
    </dsp:sp>
    <dsp:sp modelId="{118BDB05-DD48-CA40-A415-FB99744BF25D}">
      <dsp:nvSpPr>
        <dsp:cNvPr id="0" name=""/>
        <dsp:cNvSpPr/>
      </dsp:nvSpPr>
      <dsp:spPr>
        <a:xfrm>
          <a:off x="3135760" y="2314382"/>
          <a:ext cx="1546599" cy="154659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BC03DE3-572E-9B48-9876-3A2F2ADD8EE0}">
      <dsp:nvSpPr>
        <dsp:cNvPr id="0" name=""/>
        <dsp:cNvSpPr/>
      </dsp:nvSpPr>
      <dsp:spPr>
        <a:xfrm>
          <a:off x="2942435" y="3961781"/>
          <a:ext cx="1933248" cy="105313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89050" rtl="0">
            <a:lnSpc>
              <a:spcPct val="90000"/>
            </a:lnSpc>
            <a:spcBef>
              <a:spcPct val="0"/>
            </a:spcBef>
            <a:spcAft>
              <a:spcPct val="35000"/>
            </a:spcAft>
            <a:buNone/>
          </a:pPr>
          <a:r>
            <a:rPr lang="en-US" sz="2900" kern="1200" dirty="0"/>
            <a:t>Imaging &amp; Location</a:t>
          </a:r>
        </a:p>
      </dsp:txBody>
      <dsp:txXfrm>
        <a:off x="2942435" y="3961781"/>
        <a:ext cx="1933248" cy="1053131"/>
      </dsp:txXfrm>
    </dsp:sp>
    <dsp:sp modelId="{25A6E096-D1A5-7E4D-9CE3-C8E44646BE94}">
      <dsp:nvSpPr>
        <dsp:cNvPr id="0" name=""/>
        <dsp:cNvSpPr/>
      </dsp:nvSpPr>
      <dsp:spPr>
        <a:xfrm>
          <a:off x="2633760" y="2024018"/>
          <a:ext cx="1546599" cy="1546599"/>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4F213D2-ABAD-D84B-848E-CCDAE76D5146}">
      <dsp:nvSpPr>
        <dsp:cNvPr id="0" name=""/>
        <dsp:cNvSpPr/>
      </dsp:nvSpPr>
      <dsp:spPr>
        <a:xfrm>
          <a:off x="686978" y="2723097"/>
          <a:ext cx="1832075" cy="12888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89050" rtl="0">
            <a:lnSpc>
              <a:spcPct val="90000"/>
            </a:lnSpc>
            <a:spcBef>
              <a:spcPct val="0"/>
            </a:spcBef>
            <a:spcAft>
              <a:spcPct val="35000"/>
            </a:spcAft>
            <a:buNone/>
          </a:pPr>
          <a:r>
            <a:rPr lang="en-US" sz="2900" kern="1200" dirty="0"/>
            <a:t>Medical Co-morbidities</a:t>
          </a:r>
        </a:p>
      </dsp:txBody>
      <dsp:txXfrm>
        <a:off x="686978" y="2723097"/>
        <a:ext cx="1832075" cy="1288832"/>
      </dsp:txXfrm>
    </dsp:sp>
    <dsp:sp modelId="{C2D0AFA7-FB6F-4932-89EC-C13A3ABEBABC}">
      <dsp:nvSpPr>
        <dsp:cNvPr id="0" name=""/>
        <dsp:cNvSpPr/>
      </dsp:nvSpPr>
      <dsp:spPr>
        <a:xfrm>
          <a:off x="2633760" y="1444294"/>
          <a:ext cx="1546599" cy="154659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886D4FF-7A5C-47DA-A42D-5C79031AA86B}">
      <dsp:nvSpPr>
        <dsp:cNvPr id="0" name=""/>
        <dsp:cNvSpPr/>
      </dsp:nvSpPr>
      <dsp:spPr>
        <a:xfrm>
          <a:off x="686978" y="1002982"/>
          <a:ext cx="1832075" cy="12888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Clinical Gestalt</a:t>
          </a:r>
        </a:p>
      </dsp:txBody>
      <dsp:txXfrm>
        <a:off x="686978" y="1002982"/>
        <a:ext cx="1832075" cy="128883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7AF16-3E40-4248-971C-AA15F3E63AC7}"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687A1-B381-4E85-97C0-694A5E4F9E78}" type="slidenum">
              <a:rPr lang="en-US" smtClean="0"/>
              <a:t>‹#›</a:t>
            </a:fld>
            <a:endParaRPr lang="en-US"/>
          </a:p>
        </p:txBody>
      </p:sp>
    </p:spTree>
    <p:extLst>
      <p:ext uri="{BB962C8B-B14F-4D97-AF65-F5344CB8AC3E}">
        <p14:creationId xmlns:p14="http://schemas.microsoft.com/office/powerpoint/2010/main" val="121634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D10E90-BD13-49F1-9323-EC4B3CF77D43}" type="slidenum">
              <a:rPr lang="en-US" smtClean="0"/>
              <a:pPr/>
              <a:t>3</a:t>
            </a:fld>
            <a:endParaRPr lang="en-US" dirty="0"/>
          </a:p>
        </p:txBody>
      </p:sp>
    </p:spTree>
    <p:extLst>
      <p:ext uri="{BB962C8B-B14F-4D97-AF65-F5344CB8AC3E}">
        <p14:creationId xmlns:p14="http://schemas.microsoft.com/office/powerpoint/2010/main" val="3575455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07C871-D9DB-4650-A736-15F2FB524A6B}" type="slidenum">
              <a:rPr lang="en-US" smtClean="0"/>
              <a:t>13</a:t>
            </a:fld>
            <a:endParaRPr lang="en-US"/>
          </a:p>
        </p:txBody>
      </p:sp>
    </p:spTree>
    <p:extLst>
      <p:ext uri="{BB962C8B-B14F-4D97-AF65-F5344CB8AC3E}">
        <p14:creationId xmlns:p14="http://schemas.microsoft.com/office/powerpoint/2010/main" val="1452909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10"/>
          </p:nvPr>
        </p:nvSpPr>
        <p:spPr/>
        <p:txBody>
          <a:bodyPr/>
          <a:lstStyle/>
          <a:p>
            <a:fld id="{B007C871-D9DB-4650-A736-15F2FB524A6B}" type="slidenum">
              <a:rPr lang="en-US" smtClean="0"/>
              <a:t>14</a:t>
            </a:fld>
            <a:endParaRPr lang="en-US"/>
          </a:p>
        </p:txBody>
      </p:sp>
    </p:spTree>
    <p:extLst>
      <p:ext uri="{BB962C8B-B14F-4D97-AF65-F5344CB8AC3E}">
        <p14:creationId xmlns:p14="http://schemas.microsoft.com/office/powerpoint/2010/main" val="4041974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https://www.youtube.com/watch?v=uaY-_OF70VY</a:t>
            </a:r>
          </a:p>
          <a:p>
            <a:endParaRPr lang="en-US" dirty="0"/>
          </a:p>
        </p:txBody>
      </p:sp>
      <p:sp>
        <p:nvSpPr>
          <p:cNvPr id="4" name="Slide Number Placeholder 3"/>
          <p:cNvSpPr>
            <a:spLocks noGrp="1"/>
          </p:cNvSpPr>
          <p:nvPr>
            <p:ph type="sldNum" sz="quarter" idx="10"/>
          </p:nvPr>
        </p:nvSpPr>
        <p:spPr/>
        <p:txBody>
          <a:bodyPr/>
          <a:lstStyle/>
          <a:p>
            <a:fld id="{BC8687A1-B381-4E85-97C0-694A5E4F9E78}" type="slidenum">
              <a:rPr lang="en-US" smtClean="0"/>
              <a:t>15</a:t>
            </a:fld>
            <a:endParaRPr lang="en-US"/>
          </a:p>
        </p:txBody>
      </p:sp>
    </p:spTree>
    <p:extLst>
      <p:ext uri="{BB962C8B-B14F-4D97-AF65-F5344CB8AC3E}">
        <p14:creationId xmlns:p14="http://schemas.microsoft.com/office/powerpoint/2010/main" val="4237202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10E90-BD13-49F1-9323-EC4B3CF77D43}" type="slidenum">
              <a:rPr lang="en-US" smtClean="0"/>
              <a:pPr/>
              <a:t>17</a:t>
            </a:fld>
            <a:endParaRPr lang="en-US"/>
          </a:p>
        </p:txBody>
      </p:sp>
    </p:spTree>
    <p:extLst>
      <p:ext uri="{BB962C8B-B14F-4D97-AF65-F5344CB8AC3E}">
        <p14:creationId xmlns:p14="http://schemas.microsoft.com/office/powerpoint/2010/main" val="1511981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738042EE-F847-224E-8E28-1036AB559EAA}" type="slidenum">
              <a:rPr lang="de-DE" smtClean="0"/>
              <a:t>18</a:t>
            </a:fld>
            <a:endParaRPr lang="de-DE"/>
          </a:p>
        </p:txBody>
      </p:sp>
    </p:spTree>
    <p:extLst>
      <p:ext uri="{BB962C8B-B14F-4D97-AF65-F5344CB8AC3E}">
        <p14:creationId xmlns:p14="http://schemas.microsoft.com/office/powerpoint/2010/main" val="1199669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10E90-BD13-49F1-9323-EC4B3CF77D43}" type="slidenum">
              <a:rPr lang="en-US" smtClean="0"/>
              <a:pPr/>
              <a:t>19</a:t>
            </a:fld>
            <a:endParaRPr lang="en-US"/>
          </a:p>
        </p:txBody>
      </p:sp>
    </p:spTree>
    <p:extLst>
      <p:ext uri="{BB962C8B-B14F-4D97-AF65-F5344CB8AC3E}">
        <p14:creationId xmlns:p14="http://schemas.microsoft.com/office/powerpoint/2010/main" val="3831668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10E90-BD13-49F1-9323-EC4B3CF77D43}" type="slidenum">
              <a:rPr lang="en-US" smtClean="0"/>
              <a:pPr/>
              <a:t>20</a:t>
            </a:fld>
            <a:endParaRPr lang="en-US"/>
          </a:p>
        </p:txBody>
      </p:sp>
    </p:spTree>
    <p:extLst>
      <p:ext uri="{BB962C8B-B14F-4D97-AF65-F5344CB8AC3E}">
        <p14:creationId xmlns:p14="http://schemas.microsoft.com/office/powerpoint/2010/main" val="581821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2DE39-E1F6-4AC8-BCAF-3114820A116A}" type="slidenum">
              <a:rPr lang="en-US" smtClean="0"/>
              <a:t>22</a:t>
            </a:fld>
            <a:endParaRPr lang="en-US"/>
          </a:p>
        </p:txBody>
      </p:sp>
    </p:spTree>
    <p:extLst>
      <p:ext uri="{BB962C8B-B14F-4D97-AF65-F5344CB8AC3E}">
        <p14:creationId xmlns:p14="http://schemas.microsoft.com/office/powerpoint/2010/main" val="1720259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2DE39-E1F6-4AC8-BCAF-3114820A116A}" type="slidenum">
              <a:rPr lang="en-US" smtClean="0"/>
              <a:t>23</a:t>
            </a:fld>
            <a:endParaRPr lang="en-US"/>
          </a:p>
        </p:txBody>
      </p:sp>
    </p:spTree>
    <p:extLst>
      <p:ext uri="{BB962C8B-B14F-4D97-AF65-F5344CB8AC3E}">
        <p14:creationId xmlns:p14="http://schemas.microsoft.com/office/powerpoint/2010/main" val="1793917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38042EE-F847-224E-8E28-1036AB559EAA}" type="slidenum">
              <a:rPr lang="de-DE" smtClean="0"/>
              <a:t>24</a:t>
            </a:fld>
            <a:endParaRPr lang="de-DE"/>
          </a:p>
        </p:txBody>
      </p:sp>
    </p:spTree>
    <p:extLst>
      <p:ext uri="{BB962C8B-B14F-4D97-AF65-F5344CB8AC3E}">
        <p14:creationId xmlns:p14="http://schemas.microsoft.com/office/powerpoint/2010/main" val="343177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38042EE-F847-224E-8E28-1036AB559EAA}" type="slidenum">
              <a:rPr lang="de-DE" smtClean="0"/>
              <a:t>5</a:t>
            </a:fld>
            <a:endParaRPr lang="de-DE"/>
          </a:p>
        </p:txBody>
      </p:sp>
    </p:spTree>
    <p:extLst>
      <p:ext uri="{BB962C8B-B14F-4D97-AF65-F5344CB8AC3E}">
        <p14:creationId xmlns:p14="http://schemas.microsoft.com/office/powerpoint/2010/main" val="2310765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38042EE-F847-224E-8E28-1036AB559EAA}" type="slidenum">
              <a:rPr lang="de-DE" smtClean="0"/>
              <a:t>25</a:t>
            </a:fld>
            <a:endParaRPr lang="de-DE"/>
          </a:p>
        </p:txBody>
      </p:sp>
    </p:spTree>
    <p:extLst>
      <p:ext uri="{BB962C8B-B14F-4D97-AF65-F5344CB8AC3E}">
        <p14:creationId xmlns:p14="http://schemas.microsoft.com/office/powerpoint/2010/main" val="1233308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C0185D1-4BD0-428E-93E2-3FF7FE65312A}" type="slidenum">
              <a:rPr lang="en-US" smtClean="0"/>
              <a:t>6</a:t>
            </a:fld>
            <a:endParaRPr lang="en-US"/>
          </a:p>
        </p:txBody>
      </p:sp>
    </p:spTree>
    <p:extLst>
      <p:ext uri="{BB962C8B-B14F-4D97-AF65-F5344CB8AC3E}">
        <p14:creationId xmlns:p14="http://schemas.microsoft.com/office/powerpoint/2010/main" val="141693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38042EE-F847-224E-8E28-1036AB559EAA}" type="slidenum">
              <a:rPr lang="de-DE" smtClean="0"/>
              <a:t>7</a:t>
            </a:fld>
            <a:endParaRPr lang="de-DE"/>
          </a:p>
        </p:txBody>
      </p:sp>
    </p:spTree>
    <p:extLst>
      <p:ext uri="{BB962C8B-B14F-4D97-AF65-F5344CB8AC3E}">
        <p14:creationId xmlns:p14="http://schemas.microsoft.com/office/powerpoint/2010/main" val="193378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185D1-4BD0-428E-93E2-3FF7FE65312A}" type="slidenum">
              <a:rPr lang="en-US" smtClean="0"/>
              <a:t>8</a:t>
            </a:fld>
            <a:endParaRPr lang="en-US"/>
          </a:p>
        </p:txBody>
      </p:sp>
    </p:spTree>
    <p:extLst>
      <p:ext uri="{BB962C8B-B14F-4D97-AF65-F5344CB8AC3E}">
        <p14:creationId xmlns:p14="http://schemas.microsoft.com/office/powerpoint/2010/main" val="31764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79E3A9-DBEF-5E49-B58E-001BC69B929C}" type="slidenum">
              <a:rPr lang="en-US" smtClean="0"/>
              <a:t>9</a:t>
            </a:fld>
            <a:endParaRPr lang="en-US"/>
          </a:p>
        </p:txBody>
      </p:sp>
    </p:spTree>
    <p:extLst>
      <p:ext uri="{BB962C8B-B14F-4D97-AF65-F5344CB8AC3E}">
        <p14:creationId xmlns:p14="http://schemas.microsoft.com/office/powerpoint/2010/main" val="2997633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687A1-B381-4E85-97C0-694A5E4F9E78}" type="slidenum">
              <a:rPr lang="en-US" smtClean="0"/>
              <a:t>10</a:t>
            </a:fld>
            <a:endParaRPr lang="en-US"/>
          </a:p>
        </p:txBody>
      </p:sp>
    </p:spTree>
    <p:extLst>
      <p:ext uri="{BB962C8B-B14F-4D97-AF65-F5344CB8AC3E}">
        <p14:creationId xmlns:p14="http://schemas.microsoft.com/office/powerpoint/2010/main" val="1247153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79E3A9-DBEF-5E49-B58E-001BC69B929C}" type="slidenum">
              <a:rPr lang="en-US" smtClean="0"/>
              <a:t>11</a:t>
            </a:fld>
            <a:endParaRPr lang="en-US"/>
          </a:p>
        </p:txBody>
      </p:sp>
    </p:spTree>
    <p:extLst>
      <p:ext uri="{BB962C8B-B14F-4D97-AF65-F5344CB8AC3E}">
        <p14:creationId xmlns:p14="http://schemas.microsoft.com/office/powerpoint/2010/main" val="3855672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90D813-C8A1-4CE3-9334-EF4236D1C4DC}" type="slidenum">
              <a:rPr lang="en-US" smtClean="0"/>
              <a:t>12</a:t>
            </a:fld>
            <a:endParaRPr lang="en-US"/>
          </a:p>
        </p:txBody>
      </p:sp>
    </p:spTree>
    <p:extLst>
      <p:ext uri="{BB962C8B-B14F-4D97-AF65-F5344CB8AC3E}">
        <p14:creationId xmlns:p14="http://schemas.microsoft.com/office/powerpoint/2010/main" val="1100755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D7DAB1-1CA0-45FF-AFF0-D70F38E61431}"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E1DAE-A6BF-4227-AD12-AF0B85B56AF9}" type="slidenum">
              <a:rPr lang="en-US" smtClean="0"/>
              <a:t>‹#›</a:t>
            </a:fld>
            <a:endParaRPr lang="en-US"/>
          </a:p>
        </p:txBody>
      </p:sp>
    </p:spTree>
    <p:extLst>
      <p:ext uri="{BB962C8B-B14F-4D97-AF65-F5344CB8AC3E}">
        <p14:creationId xmlns:p14="http://schemas.microsoft.com/office/powerpoint/2010/main" val="3209178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7DAB1-1CA0-45FF-AFF0-D70F38E61431}"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E1DAE-A6BF-4227-AD12-AF0B85B56AF9}" type="slidenum">
              <a:rPr lang="en-US" smtClean="0"/>
              <a:t>‹#›</a:t>
            </a:fld>
            <a:endParaRPr lang="en-US"/>
          </a:p>
        </p:txBody>
      </p:sp>
    </p:spTree>
    <p:extLst>
      <p:ext uri="{BB962C8B-B14F-4D97-AF65-F5344CB8AC3E}">
        <p14:creationId xmlns:p14="http://schemas.microsoft.com/office/powerpoint/2010/main" val="290687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7DAB1-1CA0-45FF-AFF0-D70F38E61431}"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E1DAE-A6BF-4227-AD12-AF0B85B56AF9}" type="slidenum">
              <a:rPr lang="en-US" smtClean="0"/>
              <a:t>‹#›</a:t>
            </a:fld>
            <a:endParaRPr lang="en-US"/>
          </a:p>
        </p:txBody>
      </p:sp>
    </p:spTree>
    <p:extLst>
      <p:ext uri="{BB962C8B-B14F-4D97-AF65-F5344CB8AC3E}">
        <p14:creationId xmlns:p14="http://schemas.microsoft.com/office/powerpoint/2010/main" val="323557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7DAB1-1CA0-45FF-AFF0-D70F38E61431}"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E1DAE-A6BF-4227-AD12-AF0B85B56AF9}" type="slidenum">
              <a:rPr lang="en-US" smtClean="0"/>
              <a:t>‹#›</a:t>
            </a:fld>
            <a:endParaRPr lang="en-US"/>
          </a:p>
        </p:txBody>
      </p:sp>
    </p:spTree>
    <p:extLst>
      <p:ext uri="{BB962C8B-B14F-4D97-AF65-F5344CB8AC3E}">
        <p14:creationId xmlns:p14="http://schemas.microsoft.com/office/powerpoint/2010/main" val="330360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D7DAB1-1CA0-45FF-AFF0-D70F38E61431}"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E1DAE-A6BF-4227-AD12-AF0B85B56AF9}" type="slidenum">
              <a:rPr lang="en-US" smtClean="0"/>
              <a:t>‹#›</a:t>
            </a:fld>
            <a:endParaRPr lang="en-US"/>
          </a:p>
        </p:txBody>
      </p:sp>
    </p:spTree>
    <p:extLst>
      <p:ext uri="{BB962C8B-B14F-4D97-AF65-F5344CB8AC3E}">
        <p14:creationId xmlns:p14="http://schemas.microsoft.com/office/powerpoint/2010/main" val="316507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D7DAB1-1CA0-45FF-AFF0-D70F38E61431}"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E1DAE-A6BF-4227-AD12-AF0B85B56AF9}" type="slidenum">
              <a:rPr lang="en-US" smtClean="0"/>
              <a:t>‹#›</a:t>
            </a:fld>
            <a:endParaRPr lang="en-US"/>
          </a:p>
        </p:txBody>
      </p:sp>
    </p:spTree>
    <p:extLst>
      <p:ext uri="{BB962C8B-B14F-4D97-AF65-F5344CB8AC3E}">
        <p14:creationId xmlns:p14="http://schemas.microsoft.com/office/powerpoint/2010/main" val="49364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D7DAB1-1CA0-45FF-AFF0-D70F38E61431}" type="datetimeFigureOut">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3E1DAE-A6BF-4227-AD12-AF0B85B56AF9}" type="slidenum">
              <a:rPr lang="en-US" smtClean="0"/>
              <a:t>‹#›</a:t>
            </a:fld>
            <a:endParaRPr lang="en-US"/>
          </a:p>
        </p:txBody>
      </p:sp>
    </p:spTree>
    <p:extLst>
      <p:ext uri="{BB962C8B-B14F-4D97-AF65-F5344CB8AC3E}">
        <p14:creationId xmlns:p14="http://schemas.microsoft.com/office/powerpoint/2010/main" val="34546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D7DAB1-1CA0-45FF-AFF0-D70F38E61431}" type="datetimeFigureOut">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E1DAE-A6BF-4227-AD12-AF0B85B56AF9}" type="slidenum">
              <a:rPr lang="en-US" smtClean="0"/>
              <a:t>‹#›</a:t>
            </a:fld>
            <a:endParaRPr lang="en-US"/>
          </a:p>
        </p:txBody>
      </p:sp>
    </p:spTree>
    <p:extLst>
      <p:ext uri="{BB962C8B-B14F-4D97-AF65-F5344CB8AC3E}">
        <p14:creationId xmlns:p14="http://schemas.microsoft.com/office/powerpoint/2010/main" val="141141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7DAB1-1CA0-45FF-AFF0-D70F38E61431}" type="datetimeFigureOut">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3E1DAE-A6BF-4227-AD12-AF0B85B56AF9}" type="slidenum">
              <a:rPr lang="en-US" smtClean="0"/>
              <a:t>‹#›</a:t>
            </a:fld>
            <a:endParaRPr lang="en-US"/>
          </a:p>
        </p:txBody>
      </p:sp>
    </p:spTree>
    <p:extLst>
      <p:ext uri="{BB962C8B-B14F-4D97-AF65-F5344CB8AC3E}">
        <p14:creationId xmlns:p14="http://schemas.microsoft.com/office/powerpoint/2010/main" val="68345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D7DAB1-1CA0-45FF-AFF0-D70F38E61431}"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E1DAE-A6BF-4227-AD12-AF0B85B56AF9}" type="slidenum">
              <a:rPr lang="en-US" smtClean="0"/>
              <a:t>‹#›</a:t>
            </a:fld>
            <a:endParaRPr lang="en-US"/>
          </a:p>
        </p:txBody>
      </p:sp>
    </p:spTree>
    <p:extLst>
      <p:ext uri="{BB962C8B-B14F-4D97-AF65-F5344CB8AC3E}">
        <p14:creationId xmlns:p14="http://schemas.microsoft.com/office/powerpoint/2010/main" val="2765420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D7DAB1-1CA0-45FF-AFF0-D70F38E61431}"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E1DAE-A6BF-4227-AD12-AF0B85B56AF9}" type="slidenum">
              <a:rPr lang="en-US" smtClean="0"/>
              <a:t>‹#›</a:t>
            </a:fld>
            <a:endParaRPr lang="en-US"/>
          </a:p>
        </p:txBody>
      </p:sp>
    </p:spTree>
    <p:extLst>
      <p:ext uri="{BB962C8B-B14F-4D97-AF65-F5344CB8AC3E}">
        <p14:creationId xmlns:p14="http://schemas.microsoft.com/office/powerpoint/2010/main" val="207494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7DAB1-1CA0-45FF-AFF0-D70F38E61431}" type="datetimeFigureOut">
              <a:rPr lang="en-US" smtClean="0"/>
              <a:t>4/1/2024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E1DAE-A6BF-4227-AD12-AF0B85B56AF9}" type="slidenum">
              <a:rPr lang="en-US" smtClean="0"/>
              <a:t>‹#›</a:t>
            </a:fld>
            <a:endParaRPr lang="en-US"/>
          </a:p>
        </p:txBody>
      </p:sp>
    </p:spTree>
    <p:extLst>
      <p:ext uri="{BB962C8B-B14F-4D97-AF65-F5344CB8AC3E}">
        <p14:creationId xmlns:p14="http://schemas.microsoft.com/office/powerpoint/2010/main" val="3991805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hyperlink" Target="https://www.youtube.com/watch?v=uaY-_OF70VY" TargetMode="Externa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Jessica.Besbris@cshs.org" TargetMode="External"/><Relationship Id="rId2" Type="http://schemas.openxmlformats.org/officeDocument/2006/relationships/hyperlink" Target="mailto:Neha_Kramer@rush.edu" TargetMode="Externa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13.png"/><Relationship Id="rId4" Type="http://schemas.openxmlformats.org/officeDocument/2006/relationships/hyperlink" Target="mailto:baker@neurology.wis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25"/>
            <a:ext cx="10515600" cy="1325563"/>
          </a:xfrm>
        </p:spPr>
        <p:txBody>
          <a:bodyPr/>
          <a:lstStyle/>
          <a:p>
            <a:pPr algn="ctr"/>
            <a:r>
              <a:rPr lang="en-US" dirty="0"/>
              <a:t>General Presenter Notes - 1</a:t>
            </a:r>
          </a:p>
        </p:txBody>
      </p:sp>
      <p:sp>
        <p:nvSpPr>
          <p:cNvPr id="3" name="Content Placeholder 2"/>
          <p:cNvSpPr>
            <a:spLocks noGrp="1"/>
          </p:cNvSpPr>
          <p:nvPr>
            <p:ph idx="1"/>
          </p:nvPr>
        </p:nvSpPr>
        <p:spPr>
          <a:xfrm>
            <a:off x="838200" y="1436688"/>
            <a:ext cx="10515600" cy="4740275"/>
          </a:xfrm>
        </p:spPr>
        <p:txBody>
          <a:bodyPr>
            <a:noAutofit/>
          </a:bodyPr>
          <a:lstStyle/>
          <a:p>
            <a:r>
              <a:rPr lang="en-US" sz="2200" dirty="0"/>
              <a:t>This talk is designed for neurologists and anyone taking care of patients with severe acute brain injury. </a:t>
            </a:r>
          </a:p>
          <a:p>
            <a:r>
              <a:rPr lang="en-US" sz="2200" dirty="0"/>
              <a:t>This talk is appropriate for traditional lecture or small groups. </a:t>
            </a:r>
          </a:p>
          <a:p>
            <a:r>
              <a:rPr lang="en-US" sz="2200" dirty="0"/>
              <a:t>This talk is designed to be presented over 50-60 minutes. While there are less than 30 slides, consider there is a 12 minute video to play. </a:t>
            </a:r>
          </a:p>
          <a:p>
            <a:r>
              <a:rPr lang="en-US" sz="2200" dirty="0"/>
              <a:t>Ensure that your video and audio function are working before presenting. </a:t>
            </a:r>
          </a:p>
          <a:p>
            <a:r>
              <a:rPr lang="en-US" sz="2200" dirty="0"/>
              <a:t>Note some slides have animation</a:t>
            </a:r>
          </a:p>
        </p:txBody>
      </p:sp>
    </p:spTree>
    <p:extLst>
      <p:ext uri="{BB962C8B-B14F-4D97-AF65-F5344CB8AC3E}">
        <p14:creationId xmlns:p14="http://schemas.microsoft.com/office/powerpoint/2010/main" val="2282392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89DC4-2132-4AF8-B8CA-5EE8689F16F8}"/>
              </a:ext>
            </a:extLst>
          </p:cNvPr>
          <p:cNvSpPr>
            <a:spLocks noGrp="1"/>
          </p:cNvSpPr>
          <p:nvPr>
            <p:ph type="title"/>
          </p:nvPr>
        </p:nvSpPr>
        <p:spPr/>
        <p:txBody>
          <a:bodyPr/>
          <a:lstStyle/>
          <a:p>
            <a:pPr algn="ctr"/>
            <a:r>
              <a:rPr lang="en-US" dirty="0"/>
              <a:t>Self-Fulfilling Prophecy</a:t>
            </a:r>
          </a:p>
        </p:txBody>
      </p:sp>
      <p:sp>
        <p:nvSpPr>
          <p:cNvPr id="3" name="Content Placeholder 2">
            <a:extLst>
              <a:ext uri="{FF2B5EF4-FFF2-40B4-BE49-F238E27FC236}">
                <a16:creationId xmlns:a16="http://schemas.microsoft.com/office/drawing/2014/main" id="{5BB28128-A5A4-4F69-9D0B-D57CA3AA9F9E}"/>
              </a:ext>
            </a:extLst>
          </p:cNvPr>
          <p:cNvSpPr>
            <a:spLocks noGrp="1"/>
          </p:cNvSpPr>
          <p:nvPr>
            <p:ph idx="1"/>
          </p:nvPr>
        </p:nvSpPr>
        <p:spPr/>
        <p:txBody>
          <a:bodyPr/>
          <a:lstStyle/>
          <a:p>
            <a:pPr marL="0" indent="0" algn="ctr">
              <a:buNone/>
            </a:pPr>
            <a:r>
              <a:rPr lang="en-US" sz="2600" dirty="0"/>
              <a:t>Assumption of a poor prognosis leading to early limitation or withdrawal of life sustaining treatments, thus loss of the potential for recovery and subsequent fulfillment of the prophecy</a:t>
            </a:r>
          </a:p>
          <a:p>
            <a:endParaRPr lang="en-US" sz="2600" dirty="0"/>
          </a:p>
        </p:txBody>
      </p:sp>
      <p:pic>
        <p:nvPicPr>
          <p:cNvPr id="4" name="Picture 2" descr="Diagram&#10;&#10;Description automatically generated">
            <a:extLst>
              <a:ext uri="{FF2B5EF4-FFF2-40B4-BE49-F238E27FC236}">
                <a16:creationId xmlns:a16="http://schemas.microsoft.com/office/drawing/2014/main" id="{4B53A850-FE24-4454-8848-F93F2A8F658D}"/>
              </a:ext>
            </a:extLst>
          </p:cNvPr>
          <p:cNvPicPr>
            <a:picLocks noChangeAspect="1"/>
          </p:cNvPicPr>
          <p:nvPr/>
        </p:nvPicPr>
        <p:blipFill rotWithShape="1">
          <a:blip r:embed="rId3"/>
          <a:srcRect l="37313" r="3198" b="56959"/>
          <a:stretch/>
        </p:blipFill>
        <p:spPr>
          <a:xfrm>
            <a:off x="2743200" y="4266118"/>
            <a:ext cx="3866048" cy="2317244"/>
          </a:xfrm>
          <a:prstGeom prst="rect">
            <a:avLst/>
          </a:prstGeom>
        </p:spPr>
      </p:pic>
      <p:grpSp>
        <p:nvGrpSpPr>
          <p:cNvPr id="5" name="Group 4">
            <a:extLst>
              <a:ext uri="{FF2B5EF4-FFF2-40B4-BE49-F238E27FC236}">
                <a16:creationId xmlns:a16="http://schemas.microsoft.com/office/drawing/2014/main" id="{5A669959-2F24-41F7-9B3C-EDC0F78E5A1E}"/>
              </a:ext>
            </a:extLst>
          </p:cNvPr>
          <p:cNvGrpSpPr/>
          <p:nvPr/>
        </p:nvGrpSpPr>
        <p:grpSpPr>
          <a:xfrm>
            <a:off x="6019801" y="5667373"/>
            <a:ext cx="2151383" cy="460292"/>
            <a:chOff x="6450228" y="5144526"/>
            <a:chExt cx="2868510" cy="613723"/>
          </a:xfrm>
        </p:grpSpPr>
        <p:cxnSp>
          <p:nvCxnSpPr>
            <p:cNvPr id="6" name="Straight Arrow Connector 5">
              <a:extLst>
                <a:ext uri="{FF2B5EF4-FFF2-40B4-BE49-F238E27FC236}">
                  <a16:creationId xmlns:a16="http://schemas.microsoft.com/office/drawing/2014/main" id="{6BB5964A-AFCA-4C8A-ABDD-1822EC751A25}"/>
                </a:ext>
              </a:extLst>
            </p:cNvPr>
            <p:cNvCxnSpPr>
              <a:cxnSpLocks/>
            </p:cNvCxnSpPr>
            <p:nvPr/>
          </p:nvCxnSpPr>
          <p:spPr>
            <a:xfrm flipH="1">
              <a:off x="6450228" y="5375189"/>
              <a:ext cx="1025610" cy="3830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895D915-6E3B-4029-B9DF-86E1846794AD}"/>
                </a:ext>
              </a:extLst>
            </p:cNvPr>
            <p:cNvSpPr txBox="1"/>
            <p:nvPr/>
          </p:nvSpPr>
          <p:spPr>
            <a:xfrm>
              <a:off x="7440510" y="5144526"/>
              <a:ext cx="1878228" cy="400110"/>
            </a:xfrm>
            <a:prstGeom prst="rect">
              <a:avLst/>
            </a:prstGeom>
            <a:noFill/>
          </p:spPr>
          <p:txBody>
            <a:bodyPr wrap="square" rtlCol="0">
              <a:spAutoFit/>
            </a:bodyPr>
            <a:lstStyle/>
            <a:p>
              <a:r>
                <a:rPr lang="en-US" sz="1350" dirty="0">
                  <a:latin typeface="Amasis MT Pro Black" panose="02040A04050005020304" pitchFamily="18" charset="0"/>
                </a:rPr>
                <a:t>PREDICT</a:t>
              </a:r>
            </a:p>
          </p:txBody>
        </p:sp>
      </p:grpSp>
      <p:grpSp>
        <p:nvGrpSpPr>
          <p:cNvPr id="8" name="Group 7">
            <a:extLst>
              <a:ext uri="{FF2B5EF4-FFF2-40B4-BE49-F238E27FC236}">
                <a16:creationId xmlns:a16="http://schemas.microsoft.com/office/drawing/2014/main" id="{40713138-DE58-40F5-BDC0-3710E5A35175}"/>
              </a:ext>
            </a:extLst>
          </p:cNvPr>
          <p:cNvGrpSpPr/>
          <p:nvPr/>
        </p:nvGrpSpPr>
        <p:grpSpPr>
          <a:xfrm>
            <a:off x="4018560" y="5194213"/>
            <a:ext cx="1408670" cy="789804"/>
            <a:chOff x="3595814" y="4585727"/>
            <a:chExt cx="1878227" cy="1053072"/>
          </a:xfrm>
        </p:grpSpPr>
        <p:cxnSp>
          <p:nvCxnSpPr>
            <p:cNvPr id="9" name="Straight Arrow Connector 8">
              <a:extLst>
                <a:ext uri="{FF2B5EF4-FFF2-40B4-BE49-F238E27FC236}">
                  <a16:creationId xmlns:a16="http://schemas.microsoft.com/office/drawing/2014/main" id="{185501C0-A688-4125-9A4B-95CAE933C85D}"/>
                </a:ext>
              </a:extLst>
            </p:cNvPr>
            <p:cNvCxnSpPr>
              <a:cxnSpLocks/>
            </p:cNvCxnSpPr>
            <p:nvPr/>
          </p:nvCxnSpPr>
          <p:spPr>
            <a:xfrm>
              <a:off x="3928467" y="4955059"/>
              <a:ext cx="0" cy="68374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43C219-A3DA-4A05-9216-AE773435CC05}"/>
                </a:ext>
              </a:extLst>
            </p:cNvPr>
            <p:cNvSpPr txBox="1"/>
            <p:nvPr/>
          </p:nvSpPr>
          <p:spPr>
            <a:xfrm>
              <a:off x="3595814" y="4585727"/>
              <a:ext cx="1878227" cy="400109"/>
            </a:xfrm>
            <a:prstGeom prst="rect">
              <a:avLst/>
            </a:prstGeom>
            <a:noFill/>
          </p:spPr>
          <p:txBody>
            <a:bodyPr wrap="square" rtlCol="0">
              <a:spAutoFit/>
            </a:bodyPr>
            <a:lstStyle/>
            <a:p>
              <a:r>
                <a:rPr lang="en-US" sz="1350" dirty="0">
                  <a:latin typeface="Amasis MT Pro Black" panose="02040A04050005020304" pitchFamily="18" charset="0"/>
                </a:rPr>
                <a:t>ACT</a:t>
              </a:r>
            </a:p>
          </p:txBody>
        </p:sp>
      </p:grpSp>
      <p:grpSp>
        <p:nvGrpSpPr>
          <p:cNvPr id="11" name="Group 10">
            <a:extLst>
              <a:ext uri="{FF2B5EF4-FFF2-40B4-BE49-F238E27FC236}">
                <a16:creationId xmlns:a16="http://schemas.microsoft.com/office/drawing/2014/main" id="{E7BCF762-C89F-4FB9-811E-382A024D922D}"/>
              </a:ext>
            </a:extLst>
          </p:cNvPr>
          <p:cNvGrpSpPr/>
          <p:nvPr/>
        </p:nvGrpSpPr>
        <p:grpSpPr>
          <a:xfrm>
            <a:off x="5641121" y="4803948"/>
            <a:ext cx="4985954" cy="667265"/>
            <a:chOff x="5684108" y="4065373"/>
            <a:chExt cx="6647938" cy="889686"/>
          </a:xfrm>
        </p:grpSpPr>
        <p:sp>
          <p:nvSpPr>
            <p:cNvPr id="12" name="&quot;Not Allowed&quot; Symbol 11">
              <a:extLst>
                <a:ext uri="{FF2B5EF4-FFF2-40B4-BE49-F238E27FC236}">
                  <a16:creationId xmlns:a16="http://schemas.microsoft.com/office/drawing/2014/main" id="{501B0527-5127-4052-AAAC-EF20E5F93A95}"/>
                </a:ext>
              </a:extLst>
            </p:cNvPr>
            <p:cNvSpPr/>
            <p:nvPr/>
          </p:nvSpPr>
          <p:spPr>
            <a:xfrm>
              <a:off x="5684108" y="4065373"/>
              <a:ext cx="1124463" cy="889686"/>
            </a:xfrm>
            <a:prstGeom prst="noSmoking">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3" name="TextBox 12">
              <a:extLst>
                <a:ext uri="{FF2B5EF4-FFF2-40B4-BE49-F238E27FC236}">
                  <a16:creationId xmlns:a16="http://schemas.microsoft.com/office/drawing/2014/main" id="{35AF03B7-7070-4F50-93D4-55BE2E7F60E6}"/>
                </a:ext>
              </a:extLst>
            </p:cNvPr>
            <p:cNvSpPr txBox="1"/>
            <p:nvPr/>
          </p:nvSpPr>
          <p:spPr>
            <a:xfrm>
              <a:off x="7018639" y="4103296"/>
              <a:ext cx="5313407" cy="738663"/>
            </a:xfrm>
            <a:prstGeom prst="rect">
              <a:avLst/>
            </a:prstGeom>
            <a:noFill/>
          </p:spPr>
          <p:txBody>
            <a:bodyPr wrap="square" rtlCol="0">
              <a:spAutoFit/>
            </a:bodyPr>
            <a:lstStyle/>
            <a:p>
              <a:r>
                <a:rPr lang="en-US" sz="3000" dirty="0">
                  <a:latin typeface="Amasis MT Pro Black" panose="02040A04050005020304" pitchFamily="18" charset="0"/>
                </a:rPr>
                <a:t>RESULT = DEATH</a:t>
              </a:r>
            </a:p>
          </p:txBody>
        </p:sp>
      </p:grpSp>
    </p:spTree>
    <p:extLst>
      <p:ext uri="{BB962C8B-B14F-4D97-AF65-F5344CB8AC3E}">
        <p14:creationId xmlns:p14="http://schemas.microsoft.com/office/powerpoint/2010/main" val="409606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0CBFE29-0C9C-FF43-B6A6-F058BD17334D}"/>
              </a:ext>
            </a:extLst>
          </p:cNvPr>
          <p:cNvGraphicFramePr/>
          <p:nvPr>
            <p:extLst>
              <p:ext uri="{D42A27DB-BD31-4B8C-83A1-F6EECF244321}">
                <p14:modId xmlns:p14="http://schemas.microsoft.com/office/powerpoint/2010/main" val="2033563595"/>
              </p:ext>
            </p:extLst>
          </p:nvPr>
        </p:nvGraphicFramePr>
        <p:xfrm>
          <a:off x="2348699" y="1452149"/>
          <a:ext cx="7818120" cy="5014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798443" y="126586"/>
            <a:ext cx="10515600" cy="1325563"/>
          </a:xfrm>
        </p:spPr>
        <p:txBody>
          <a:bodyPr/>
          <a:lstStyle/>
          <a:p>
            <a:pPr algn="ctr"/>
            <a:r>
              <a:rPr lang="en-US" dirty="0"/>
              <a:t>Prognostication</a:t>
            </a:r>
            <a:br>
              <a:rPr lang="en-US" dirty="0"/>
            </a:br>
            <a:endParaRPr lang="en-US" dirty="0"/>
          </a:p>
        </p:txBody>
      </p:sp>
    </p:spTree>
    <p:extLst>
      <p:ext uri="{BB962C8B-B14F-4D97-AF65-F5344CB8AC3E}">
        <p14:creationId xmlns:p14="http://schemas.microsoft.com/office/powerpoint/2010/main" val="1563495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686800" cy="1143000"/>
          </a:xfrm>
        </p:spPr>
        <p:txBody>
          <a:bodyPr>
            <a:noAutofit/>
          </a:bodyPr>
          <a:lstStyle/>
          <a:p>
            <a:r>
              <a:rPr lang="en-US" sz="3500" dirty="0"/>
              <a:t>Treatment Decisions along the SABI Continuum</a:t>
            </a:r>
          </a:p>
        </p:txBody>
      </p:sp>
      <p:sp>
        <p:nvSpPr>
          <p:cNvPr id="3" name="Content Placeholder 2"/>
          <p:cNvSpPr>
            <a:spLocks noGrp="1"/>
          </p:cNvSpPr>
          <p:nvPr>
            <p:ph sz="half" idx="1"/>
          </p:nvPr>
        </p:nvSpPr>
        <p:spPr>
          <a:xfrm>
            <a:off x="507559" y="1156915"/>
            <a:ext cx="3323976" cy="5486400"/>
          </a:xfrm>
          <a:solidFill>
            <a:schemeClr val="bg1"/>
          </a:solidFill>
          <a:ln w="19050">
            <a:solidFill>
              <a:srgbClr val="00653B"/>
            </a:solidFill>
          </a:ln>
        </p:spPr>
        <p:txBody>
          <a:bodyPr numCol="1">
            <a:noAutofit/>
          </a:bodyPr>
          <a:lstStyle/>
          <a:p>
            <a:pPr marL="0" indent="0" algn="ctr">
              <a:buNone/>
            </a:pPr>
            <a:r>
              <a:rPr lang="en-US" sz="1900" b="1" u="sng" dirty="0">
                <a:solidFill>
                  <a:srgbClr val="FF0000"/>
                </a:solidFill>
              </a:rPr>
              <a:t>Hyperacute: hrs-1 day</a:t>
            </a:r>
          </a:p>
          <a:p>
            <a:pPr marL="342900" lvl="1" indent="-342900">
              <a:spcBef>
                <a:spcPts val="450"/>
              </a:spcBef>
            </a:pPr>
            <a:endParaRPr lang="en-US" sz="1900" b="1" dirty="0">
              <a:solidFill>
                <a:srgbClr val="00653B"/>
              </a:solidFill>
            </a:endParaRPr>
          </a:p>
          <a:p>
            <a:pPr marL="342900" lvl="1" indent="-342900">
              <a:spcBef>
                <a:spcPts val="450"/>
              </a:spcBef>
            </a:pPr>
            <a:r>
              <a:rPr lang="en-US" sz="1900" b="1" dirty="0">
                <a:solidFill>
                  <a:srgbClr val="00B050"/>
                </a:solidFill>
              </a:rPr>
              <a:t>Goal</a:t>
            </a:r>
            <a:r>
              <a:rPr lang="en-US" sz="1900" dirty="0">
                <a:solidFill>
                  <a:srgbClr val="00B050"/>
                </a:solidFill>
              </a:rPr>
              <a:t>: </a:t>
            </a:r>
            <a:r>
              <a:rPr lang="en-US" sz="1900" dirty="0"/>
              <a:t>Build Trust</a:t>
            </a:r>
            <a:endParaRPr lang="en-US" sz="1900" b="1" dirty="0">
              <a:solidFill>
                <a:srgbClr val="00653B"/>
              </a:solidFill>
            </a:endParaRPr>
          </a:p>
          <a:p>
            <a:pPr marL="342900" lvl="1" indent="-342900">
              <a:spcBef>
                <a:spcPts val="450"/>
              </a:spcBef>
            </a:pPr>
            <a:endParaRPr lang="en-US" sz="1900" b="1" dirty="0">
              <a:solidFill>
                <a:srgbClr val="00653B"/>
              </a:solidFill>
            </a:endParaRPr>
          </a:p>
          <a:p>
            <a:pPr marL="342900" lvl="1" indent="-342900">
              <a:spcBef>
                <a:spcPts val="450"/>
              </a:spcBef>
            </a:pPr>
            <a:r>
              <a:rPr lang="en-US" sz="1900" b="1" dirty="0">
                <a:solidFill>
                  <a:srgbClr val="00B050"/>
                </a:solidFill>
              </a:rPr>
              <a:t>Treatment decisions: </a:t>
            </a:r>
            <a:r>
              <a:rPr lang="en-US" sz="1900" dirty="0"/>
              <a:t>intubation/MV, TPA/thrombectomy, hypothermia, EVD placement, decompressive hemicraniectomy, NG tube for urgent medications</a:t>
            </a:r>
          </a:p>
          <a:p>
            <a:pPr marL="342900" lvl="1" indent="-342900">
              <a:spcBef>
                <a:spcPts val="450"/>
              </a:spcBef>
            </a:pPr>
            <a:endParaRPr lang="en-US" sz="1900" dirty="0"/>
          </a:p>
          <a:p>
            <a:pPr marL="342900" lvl="1" indent="-342900">
              <a:spcBef>
                <a:spcPts val="450"/>
              </a:spcBef>
            </a:pPr>
            <a:r>
              <a:rPr lang="en-US" sz="1900" dirty="0"/>
              <a:t>Treatments are life-saving, but may result in a severely disabled state</a:t>
            </a:r>
          </a:p>
          <a:p>
            <a:pPr marL="342900" lvl="1" indent="-342900"/>
            <a:r>
              <a:rPr lang="en-US" sz="1900" dirty="0"/>
              <a:t>Very little time for deliberation</a:t>
            </a:r>
          </a:p>
          <a:p>
            <a:endParaRPr lang="en-US" sz="1900" dirty="0"/>
          </a:p>
        </p:txBody>
      </p:sp>
      <p:sp>
        <p:nvSpPr>
          <p:cNvPr id="5" name="Content Placeholder 4"/>
          <p:cNvSpPr>
            <a:spLocks noGrp="1"/>
          </p:cNvSpPr>
          <p:nvPr>
            <p:ph sz="half" idx="2"/>
          </p:nvPr>
        </p:nvSpPr>
        <p:spPr>
          <a:xfrm>
            <a:off x="4499443" y="1156915"/>
            <a:ext cx="3308737" cy="5486400"/>
          </a:xfrm>
          <a:solidFill>
            <a:schemeClr val="bg1"/>
          </a:solidFill>
          <a:ln w="19050">
            <a:solidFill>
              <a:srgbClr val="00653B"/>
            </a:solidFill>
          </a:ln>
        </p:spPr>
        <p:txBody>
          <a:bodyPr>
            <a:noAutofit/>
          </a:bodyPr>
          <a:lstStyle/>
          <a:p>
            <a:pPr marL="0" indent="0" algn="ctr">
              <a:buNone/>
            </a:pPr>
            <a:r>
              <a:rPr lang="en-US" sz="1900" b="1" u="sng" dirty="0">
                <a:solidFill>
                  <a:srgbClr val="FF0000"/>
                </a:solidFill>
              </a:rPr>
              <a:t>Acute: days-weeks</a:t>
            </a:r>
          </a:p>
          <a:p>
            <a:pPr marL="342900" lvl="1" indent="-342900"/>
            <a:endParaRPr lang="en-US" sz="1900" b="1" dirty="0">
              <a:solidFill>
                <a:srgbClr val="00653B"/>
              </a:solidFill>
            </a:endParaRPr>
          </a:p>
          <a:p>
            <a:pPr marL="342900" lvl="1" indent="-342900"/>
            <a:r>
              <a:rPr lang="en-US" sz="1900" b="1" dirty="0">
                <a:solidFill>
                  <a:srgbClr val="00B050"/>
                </a:solidFill>
              </a:rPr>
              <a:t>Goal: </a:t>
            </a:r>
            <a:r>
              <a:rPr lang="en-US" sz="1900" dirty="0"/>
              <a:t>Engage in shared decision making</a:t>
            </a:r>
          </a:p>
          <a:p>
            <a:pPr marL="342900" lvl="1" indent="-342900"/>
            <a:endParaRPr lang="en-US" sz="1900" b="1" dirty="0">
              <a:solidFill>
                <a:srgbClr val="00653B"/>
              </a:solidFill>
            </a:endParaRPr>
          </a:p>
          <a:p>
            <a:pPr marL="342900" lvl="1" indent="-342900"/>
            <a:r>
              <a:rPr lang="en-US" sz="1900" b="1" dirty="0">
                <a:solidFill>
                  <a:srgbClr val="00B050"/>
                </a:solidFill>
              </a:rPr>
              <a:t>Treatment decisions:      </a:t>
            </a:r>
            <a:r>
              <a:rPr lang="en-US" sz="1900" dirty="0"/>
              <a:t>starting artificial nutrition, PEG/trach placement, re-intubation, ICU readmission</a:t>
            </a:r>
          </a:p>
          <a:p>
            <a:pPr marL="342900" lvl="1" indent="-342900"/>
            <a:endParaRPr lang="en-US" sz="1900" b="1" u="sng" dirty="0">
              <a:solidFill>
                <a:srgbClr val="00B050"/>
              </a:solidFill>
            </a:endParaRPr>
          </a:p>
          <a:p>
            <a:pPr marL="342900" lvl="1" indent="-342900"/>
            <a:r>
              <a:rPr lang="en-US" sz="1900" b="1" u="sng" dirty="0">
                <a:solidFill>
                  <a:srgbClr val="00B050"/>
                </a:solidFill>
              </a:rPr>
              <a:t>The Best Case  / Worse Case Framework</a:t>
            </a:r>
            <a:r>
              <a:rPr lang="en-US" sz="1900" b="1" dirty="0">
                <a:solidFill>
                  <a:srgbClr val="00B050"/>
                </a:solidFill>
              </a:rPr>
              <a:t> </a:t>
            </a:r>
            <a:r>
              <a:rPr lang="en-US" sz="1900" dirty="0"/>
              <a:t>and Time-limited trials can be effective tools</a:t>
            </a:r>
          </a:p>
          <a:p>
            <a:pPr marL="342900" lvl="1" indent="-342900"/>
            <a:r>
              <a:rPr lang="en-US" sz="1900" dirty="0"/>
              <a:t>Acceptable to wait 3-7 days to start artificial nutrition to allow for GOC conversations</a:t>
            </a:r>
          </a:p>
          <a:p>
            <a:pPr lvl="1">
              <a:buFont typeface="Arial" panose="020B0604020202020204" pitchFamily="34" charset="0"/>
              <a:buChar char="•"/>
            </a:pPr>
            <a:endParaRPr lang="en-US" sz="1900" dirty="0"/>
          </a:p>
          <a:p>
            <a:pPr>
              <a:buFont typeface="Arial" panose="020B0604020202020204" pitchFamily="34" charset="0"/>
              <a:buChar char="•"/>
            </a:pPr>
            <a:endParaRPr lang="en-US" sz="1900" dirty="0"/>
          </a:p>
        </p:txBody>
      </p:sp>
      <p:pic>
        <p:nvPicPr>
          <p:cNvPr id="7" name="Picture 6"/>
          <p:cNvPicPr>
            <a:picLocks noChangeAspect="1"/>
          </p:cNvPicPr>
          <p:nvPr/>
        </p:nvPicPr>
        <p:blipFill>
          <a:blip r:embed="rId3"/>
          <a:stretch>
            <a:fillRect/>
          </a:stretch>
        </p:blipFill>
        <p:spPr>
          <a:xfrm>
            <a:off x="7890324" y="2125268"/>
            <a:ext cx="2149026" cy="2898899"/>
          </a:xfrm>
          <a:prstGeom prst="rect">
            <a:avLst/>
          </a:prstGeom>
        </p:spPr>
      </p:pic>
      <p:sp>
        <p:nvSpPr>
          <p:cNvPr id="8" name="Content Placeholder 4">
            <a:extLst>
              <a:ext uri="{FF2B5EF4-FFF2-40B4-BE49-F238E27FC236}">
                <a16:creationId xmlns:a16="http://schemas.microsoft.com/office/drawing/2014/main" id="{A1165FBA-01EE-D44E-4793-45A44A6452B1}"/>
              </a:ext>
            </a:extLst>
          </p:cNvPr>
          <p:cNvSpPr txBox="1">
            <a:spLocks/>
          </p:cNvSpPr>
          <p:nvPr/>
        </p:nvSpPr>
        <p:spPr bwMode="auto">
          <a:xfrm>
            <a:off x="8388626" y="1156915"/>
            <a:ext cx="3491415" cy="5486400"/>
          </a:xfrm>
          <a:prstGeom prst="rect">
            <a:avLst/>
          </a:prstGeom>
          <a:solidFill>
            <a:schemeClr val="bg1"/>
          </a:solidFill>
          <a:ln w="19050">
            <a:solidFill>
              <a:srgbClr val="00653B"/>
            </a:solid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02870" indent="0" algn="ctr">
              <a:lnSpc>
                <a:spcPct val="90000"/>
              </a:lnSpc>
              <a:spcBef>
                <a:spcPts val="450"/>
              </a:spcBef>
              <a:buNone/>
            </a:pPr>
            <a:r>
              <a:rPr lang="en-US" sz="1900" b="1" u="sng" dirty="0">
                <a:solidFill>
                  <a:srgbClr val="FF0000"/>
                </a:solidFill>
              </a:rPr>
              <a:t>Subacute-Chronic: months-</a:t>
            </a:r>
            <a:r>
              <a:rPr lang="en-US" sz="1900" b="1" u="sng" dirty="0" err="1">
                <a:solidFill>
                  <a:srgbClr val="FF0000"/>
                </a:solidFill>
              </a:rPr>
              <a:t>yrs</a:t>
            </a:r>
            <a:endParaRPr lang="en-US" sz="1900" b="1" u="sng" dirty="0">
              <a:solidFill>
                <a:srgbClr val="FF0000"/>
              </a:solidFill>
            </a:endParaRPr>
          </a:p>
          <a:p>
            <a:pPr marL="274320" lvl="1" indent="-171450">
              <a:lnSpc>
                <a:spcPct val="90000"/>
              </a:lnSpc>
              <a:spcBef>
                <a:spcPts val="450"/>
              </a:spcBef>
              <a:buFont typeface="Arial" panose="020B0604020202020204" pitchFamily="34" charset="0"/>
              <a:buChar char="•"/>
            </a:pPr>
            <a:endParaRPr lang="en-US" sz="1900" b="1" dirty="0">
              <a:solidFill>
                <a:srgbClr val="00B050"/>
              </a:solidFill>
            </a:endParaRPr>
          </a:p>
          <a:p>
            <a:pPr marL="274320" lvl="1" indent="-171450">
              <a:lnSpc>
                <a:spcPct val="90000"/>
              </a:lnSpc>
              <a:spcBef>
                <a:spcPts val="450"/>
              </a:spcBef>
              <a:buFont typeface="Arial" panose="020B0604020202020204" pitchFamily="34" charset="0"/>
              <a:buChar char="•"/>
            </a:pPr>
            <a:r>
              <a:rPr lang="en-US" sz="1900" b="1" dirty="0">
                <a:solidFill>
                  <a:srgbClr val="00B050"/>
                </a:solidFill>
              </a:rPr>
              <a:t>Goal</a:t>
            </a:r>
            <a:r>
              <a:rPr lang="en-US" sz="1900" dirty="0">
                <a:solidFill>
                  <a:srgbClr val="00B050"/>
                </a:solidFill>
              </a:rPr>
              <a:t>: </a:t>
            </a:r>
            <a:r>
              <a:rPr lang="en-US" sz="1900" dirty="0"/>
              <a:t>Address whether current treatments have met long-term goals</a:t>
            </a:r>
          </a:p>
          <a:p>
            <a:pPr marL="274320" lvl="1" indent="-171450">
              <a:lnSpc>
                <a:spcPct val="90000"/>
              </a:lnSpc>
              <a:spcBef>
                <a:spcPts val="450"/>
              </a:spcBef>
              <a:buFont typeface="Arial" panose="020B0604020202020204" pitchFamily="34" charset="0"/>
              <a:buChar char="•"/>
            </a:pPr>
            <a:endParaRPr lang="en-US" sz="1900" b="1" dirty="0">
              <a:solidFill>
                <a:srgbClr val="00653B"/>
              </a:solidFill>
            </a:endParaRPr>
          </a:p>
          <a:p>
            <a:pPr marL="274320" lvl="1" indent="-171450">
              <a:lnSpc>
                <a:spcPct val="90000"/>
              </a:lnSpc>
              <a:spcBef>
                <a:spcPts val="450"/>
              </a:spcBef>
              <a:buFont typeface="Arial" panose="020B0604020202020204" pitchFamily="34" charset="0"/>
              <a:buChar char="•"/>
            </a:pPr>
            <a:r>
              <a:rPr lang="en-US" sz="1900" b="1" dirty="0">
                <a:solidFill>
                  <a:srgbClr val="00B050"/>
                </a:solidFill>
              </a:rPr>
              <a:t>Treatment decisions:           </a:t>
            </a:r>
            <a:r>
              <a:rPr lang="en-US" sz="1900" dirty="0"/>
              <a:t>hospital readmission, PEG removal, transition to hospice</a:t>
            </a:r>
          </a:p>
          <a:p>
            <a:pPr marL="274320" lvl="1" indent="-171450">
              <a:lnSpc>
                <a:spcPct val="90000"/>
              </a:lnSpc>
              <a:spcBef>
                <a:spcPts val="450"/>
              </a:spcBef>
              <a:buFont typeface="Arial" panose="020B0604020202020204" pitchFamily="34" charset="0"/>
              <a:buChar char="•"/>
            </a:pPr>
            <a:endParaRPr lang="en-US" sz="1900" dirty="0"/>
          </a:p>
          <a:p>
            <a:pPr marL="274320" lvl="1" indent="-171450">
              <a:lnSpc>
                <a:spcPct val="90000"/>
              </a:lnSpc>
              <a:spcBef>
                <a:spcPts val="450"/>
              </a:spcBef>
              <a:buFont typeface="Arial" panose="020B0604020202020204" pitchFamily="34" charset="0"/>
              <a:buChar char="•"/>
            </a:pPr>
            <a:r>
              <a:rPr lang="en-US" sz="1900" dirty="0"/>
              <a:t>Time limited trials can be effective when there is appropriate follow up</a:t>
            </a:r>
          </a:p>
          <a:p>
            <a:pPr marL="274320" lvl="1" indent="-171450">
              <a:lnSpc>
                <a:spcPct val="90000"/>
              </a:lnSpc>
              <a:spcBef>
                <a:spcPts val="450"/>
              </a:spcBef>
              <a:buFont typeface="Arial" panose="020B0604020202020204" pitchFamily="34" charset="0"/>
              <a:buChar char="•"/>
            </a:pPr>
            <a:endParaRPr lang="en-US" sz="1900" dirty="0"/>
          </a:p>
          <a:p>
            <a:pPr marL="274320" lvl="1" indent="-171450">
              <a:lnSpc>
                <a:spcPct val="90000"/>
              </a:lnSpc>
              <a:spcBef>
                <a:spcPts val="450"/>
              </a:spcBef>
              <a:buFont typeface="Arial" panose="020B0604020202020204" pitchFamily="34" charset="0"/>
              <a:buChar char="•"/>
            </a:pPr>
            <a:r>
              <a:rPr lang="en-US" sz="1900" b="1" dirty="0">
                <a:solidFill>
                  <a:srgbClr val="00B050"/>
                </a:solidFill>
              </a:rPr>
              <a:t>Should every patient have a scheduled appointment for a GOC conversation 3 months after admission? By whom?</a:t>
            </a:r>
          </a:p>
          <a:p>
            <a:pPr lvl="1">
              <a:buFont typeface="Arial" panose="020B0604020202020204" pitchFamily="34" charset="0"/>
              <a:buChar char="•"/>
            </a:pPr>
            <a:endParaRPr lang="en-US" sz="1900" dirty="0">
              <a:solidFill>
                <a:srgbClr val="00B050"/>
              </a:solidFill>
            </a:endParaRPr>
          </a:p>
          <a:p>
            <a:pPr>
              <a:buFont typeface="Arial" panose="020B0604020202020204" pitchFamily="34" charset="0"/>
              <a:buChar char="•"/>
            </a:pPr>
            <a:endParaRPr lang="en-US" sz="1900" dirty="0"/>
          </a:p>
        </p:txBody>
      </p:sp>
    </p:spTree>
    <p:extLst>
      <p:ext uri="{BB962C8B-B14F-4D97-AF65-F5344CB8AC3E}">
        <p14:creationId xmlns:p14="http://schemas.microsoft.com/office/powerpoint/2010/main" val="16371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uiExpand="1" build="p"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Best Case / Worst Case Framework</a:t>
            </a:r>
          </a:p>
        </p:txBody>
      </p:sp>
      <p:sp>
        <p:nvSpPr>
          <p:cNvPr id="3" name="Content Placeholder 2"/>
          <p:cNvSpPr>
            <a:spLocks noGrp="1"/>
          </p:cNvSpPr>
          <p:nvPr>
            <p:ph idx="1"/>
          </p:nvPr>
        </p:nvSpPr>
        <p:spPr/>
        <p:txBody>
          <a:bodyPr>
            <a:noAutofit/>
          </a:bodyPr>
          <a:lstStyle/>
          <a:p>
            <a:pPr>
              <a:spcBef>
                <a:spcPts val="0"/>
              </a:spcBef>
            </a:pPr>
            <a:r>
              <a:rPr lang="en-US" sz="2300" dirty="0"/>
              <a:t>A communication tool to help patients and families make high-stakes, goal-concordant medical decisions </a:t>
            </a:r>
          </a:p>
          <a:p>
            <a:pPr>
              <a:spcBef>
                <a:spcPts val="0"/>
              </a:spcBef>
            </a:pPr>
            <a:endParaRPr lang="en-US" sz="2300" dirty="0"/>
          </a:p>
          <a:p>
            <a:pPr>
              <a:spcBef>
                <a:spcPts val="0"/>
              </a:spcBef>
            </a:pPr>
            <a:r>
              <a:rPr lang="en-US" sz="2300" dirty="0"/>
              <a:t>Applies a shared decision-making model</a:t>
            </a:r>
          </a:p>
          <a:p>
            <a:pPr lvl="1">
              <a:spcBef>
                <a:spcPts val="0"/>
              </a:spcBef>
            </a:pPr>
            <a:r>
              <a:rPr lang="en-US" sz="2300" dirty="0"/>
              <a:t>Patients and surrogates describe what constitutes quality of life and meaning</a:t>
            </a:r>
          </a:p>
          <a:p>
            <a:pPr lvl="1">
              <a:spcBef>
                <a:spcPts val="0"/>
              </a:spcBef>
            </a:pPr>
            <a:r>
              <a:rPr lang="en-US" sz="2300" dirty="0"/>
              <a:t>Clinicians use their knowledge of the range of possible outcomes to make treatment recommendations that best fit patient values</a:t>
            </a:r>
          </a:p>
          <a:p>
            <a:pPr>
              <a:spcBef>
                <a:spcPts val="0"/>
              </a:spcBef>
            </a:pPr>
            <a:endParaRPr lang="en-US" sz="2300" dirty="0"/>
          </a:p>
          <a:p>
            <a:pPr>
              <a:spcBef>
                <a:spcPts val="0"/>
              </a:spcBef>
            </a:pPr>
            <a:r>
              <a:rPr lang="en-US" sz="2300" dirty="0"/>
              <a:t>Improve patient engagement in decision-making </a:t>
            </a:r>
          </a:p>
          <a:p>
            <a:pPr lvl="1">
              <a:spcBef>
                <a:spcPts val="0"/>
              </a:spcBef>
            </a:pPr>
            <a:r>
              <a:rPr lang="en-US" sz="2300" dirty="0"/>
              <a:t>Encourages patients/families to make the consequences of treatment-decision relevant to their lives </a:t>
            </a:r>
          </a:p>
          <a:p>
            <a:pPr lvl="1">
              <a:spcBef>
                <a:spcPts val="0"/>
              </a:spcBef>
            </a:pPr>
            <a:r>
              <a:rPr lang="en-US" sz="2300" dirty="0"/>
              <a:t>Encourages providers to set realistic expectations</a:t>
            </a:r>
          </a:p>
          <a:p>
            <a:endParaRPr lang="en-US" sz="2300" dirty="0"/>
          </a:p>
          <a:p>
            <a:endParaRPr lang="en-US" sz="2300" dirty="0"/>
          </a:p>
        </p:txBody>
      </p:sp>
    </p:spTree>
    <p:extLst>
      <p:ext uri="{BB962C8B-B14F-4D97-AF65-F5344CB8AC3E}">
        <p14:creationId xmlns:p14="http://schemas.microsoft.com/office/powerpoint/2010/main" val="2652089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Background of BC / WC</a:t>
            </a:r>
          </a:p>
        </p:txBody>
      </p:sp>
      <p:sp>
        <p:nvSpPr>
          <p:cNvPr id="3" name="Content Placeholder 2"/>
          <p:cNvSpPr>
            <a:spLocks noGrp="1"/>
          </p:cNvSpPr>
          <p:nvPr>
            <p:ph idx="1"/>
          </p:nvPr>
        </p:nvSpPr>
        <p:spPr/>
        <p:txBody>
          <a:bodyPr>
            <a:noAutofit/>
          </a:bodyPr>
          <a:lstStyle/>
          <a:p>
            <a:r>
              <a:rPr lang="en-US" sz="2400" dirty="0">
                <a:solidFill>
                  <a:srgbClr val="000000"/>
                </a:solidFill>
              </a:rPr>
              <a:t>Initially developed by experts at the University of Wisconsin  Madison in 2017 for high-risk acute surgical decisions</a:t>
            </a:r>
          </a:p>
          <a:p>
            <a:r>
              <a:rPr lang="en-US" sz="2400" dirty="0"/>
              <a:t>Multiple iterations</a:t>
            </a:r>
          </a:p>
          <a:p>
            <a:pPr lvl="1">
              <a:buFont typeface="Arial" panose="020B0604020202020204" pitchFamily="34" charset="0"/>
              <a:buChar char="•"/>
            </a:pPr>
            <a:r>
              <a:rPr lang="en-US" dirty="0"/>
              <a:t>BC / WC</a:t>
            </a:r>
          </a:p>
          <a:p>
            <a:pPr lvl="1">
              <a:buFont typeface="Arial" panose="020B0604020202020204" pitchFamily="34" charset="0"/>
              <a:buChar char="•"/>
            </a:pPr>
            <a:r>
              <a:rPr lang="en-US" dirty="0"/>
              <a:t>BC / WC: Nephrology</a:t>
            </a:r>
          </a:p>
          <a:p>
            <a:pPr lvl="1">
              <a:buFont typeface="Arial" panose="020B0604020202020204" pitchFamily="34" charset="0"/>
              <a:buChar char="•"/>
            </a:pPr>
            <a:r>
              <a:rPr lang="en-US" dirty="0"/>
              <a:t>BC / WC: ICU</a:t>
            </a:r>
          </a:p>
          <a:p>
            <a:pPr lvl="1">
              <a:buFont typeface="Arial" panose="020B0604020202020204" pitchFamily="34" charset="0"/>
              <a:buChar char="•"/>
            </a:pPr>
            <a:r>
              <a:rPr lang="en-US" dirty="0"/>
              <a:t>BC / WC: COVID-19</a:t>
            </a:r>
          </a:p>
          <a:p>
            <a:pPr lvl="1">
              <a:buFont typeface="Arial" panose="020B0604020202020204" pitchFamily="34" charset="0"/>
              <a:buChar char="•"/>
            </a:pPr>
            <a:r>
              <a:rPr lang="en-US" dirty="0"/>
              <a:t>Surgical Question Prompt List</a:t>
            </a:r>
          </a:p>
          <a:p>
            <a:pPr>
              <a:buFont typeface="Arial" panose="020B0604020202020204" pitchFamily="34" charset="0"/>
              <a:buChar char="•"/>
            </a:pPr>
            <a:r>
              <a:rPr lang="en-US" sz="2400" dirty="0"/>
              <a:t>We adapted this framework to address the unique needs of patients with severe neurological illness, where long-term functional outcomes are often very uncertain</a:t>
            </a:r>
          </a:p>
          <a:p>
            <a:endParaRPr lang="en-US" sz="2400" dirty="0"/>
          </a:p>
        </p:txBody>
      </p:sp>
      <p:sp>
        <p:nvSpPr>
          <p:cNvPr id="4" name="TextBox 3">
            <a:extLst>
              <a:ext uri="{FF2B5EF4-FFF2-40B4-BE49-F238E27FC236}">
                <a16:creationId xmlns:a16="http://schemas.microsoft.com/office/drawing/2014/main" id="{FFB3FC0D-C3CF-D772-BD1B-F1FE5AFD58A4}"/>
              </a:ext>
            </a:extLst>
          </p:cNvPr>
          <p:cNvSpPr txBox="1"/>
          <p:nvPr/>
        </p:nvSpPr>
        <p:spPr>
          <a:xfrm>
            <a:off x="3388582" y="6176963"/>
            <a:ext cx="8704385" cy="523220"/>
          </a:xfrm>
          <a:prstGeom prst="rect">
            <a:avLst/>
          </a:prstGeom>
          <a:noFill/>
        </p:spPr>
        <p:txBody>
          <a:bodyPr wrap="square" rtlCol="0">
            <a:spAutoFit/>
          </a:bodyPr>
          <a:lstStyle/>
          <a:p>
            <a:pPr algn="r"/>
            <a:r>
              <a:rPr lang="en-US" sz="1400" dirty="0" err="1">
                <a:solidFill>
                  <a:srgbClr val="212121"/>
                </a:solidFill>
                <a:latin typeface="BlinkMacSystemFont"/>
              </a:rPr>
              <a:t>Kruser</a:t>
            </a:r>
            <a:r>
              <a:rPr lang="en-US" sz="1400" dirty="0">
                <a:solidFill>
                  <a:srgbClr val="212121"/>
                </a:solidFill>
                <a:latin typeface="BlinkMacSystemFont"/>
              </a:rPr>
              <a:t> JM, Taylor LJ, Campbell TC, et al JPSM 2017</a:t>
            </a:r>
          </a:p>
          <a:p>
            <a:pPr algn="r"/>
            <a:r>
              <a:rPr lang="en-US" sz="1400" dirty="0">
                <a:solidFill>
                  <a:srgbClr val="212121"/>
                </a:solidFill>
                <a:latin typeface="BlinkMacSystemFont"/>
              </a:rPr>
              <a:t>Taylor LJ, </a:t>
            </a:r>
            <a:r>
              <a:rPr lang="en-US" sz="1400" dirty="0" err="1">
                <a:solidFill>
                  <a:srgbClr val="212121"/>
                </a:solidFill>
                <a:latin typeface="BlinkMacSystemFont"/>
              </a:rPr>
              <a:t>Nabozny</a:t>
            </a:r>
            <a:r>
              <a:rPr lang="en-US" sz="1400" dirty="0">
                <a:solidFill>
                  <a:srgbClr val="212121"/>
                </a:solidFill>
                <a:latin typeface="BlinkMacSystemFont"/>
              </a:rPr>
              <a:t> MJ, Steffens NM, et al JAMA Surg 2017</a:t>
            </a:r>
          </a:p>
        </p:txBody>
      </p:sp>
    </p:spTree>
    <p:extLst>
      <p:ext uri="{BB962C8B-B14F-4D97-AF65-F5344CB8AC3E}">
        <p14:creationId xmlns:p14="http://schemas.microsoft.com/office/powerpoint/2010/main" val="1147260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BB92-666F-12DD-2FE4-3EAC159E17C7}"/>
              </a:ext>
            </a:extLst>
          </p:cNvPr>
          <p:cNvSpPr>
            <a:spLocks noGrp="1"/>
          </p:cNvSpPr>
          <p:nvPr>
            <p:ph type="title"/>
          </p:nvPr>
        </p:nvSpPr>
        <p:spPr>
          <a:xfrm>
            <a:off x="838200" y="0"/>
            <a:ext cx="10515600" cy="1325563"/>
          </a:xfrm>
        </p:spPr>
        <p:txBody>
          <a:bodyPr/>
          <a:lstStyle/>
          <a:p>
            <a:pPr algn="ctr"/>
            <a:r>
              <a:rPr lang="en-US" dirty="0"/>
              <a:t>Best Case / Worst Case: Neuro</a:t>
            </a:r>
          </a:p>
        </p:txBody>
      </p:sp>
      <p:pic>
        <p:nvPicPr>
          <p:cNvPr id="4" name="Picture 3" descr="A cartoon of a person and a sign&#10;&#10;Description automatically generated">
            <a:extLst>
              <a:ext uri="{FF2B5EF4-FFF2-40B4-BE49-F238E27FC236}">
                <a16:creationId xmlns:a16="http://schemas.microsoft.com/office/drawing/2014/main" id="{FA453E32-BAC3-AB3B-BA3C-6A42621F6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39820"/>
            <a:ext cx="6009502" cy="3565525"/>
          </a:xfrm>
          <a:prstGeom prst="rect">
            <a:avLst/>
          </a:prstGeom>
        </p:spPr>
      </p:pic>
      <p:pic>
        <p:nvPicPr>
          <p:cNvPr id="6" name="Picture 5">
            <a:extLst>
              <a:ext uri="{FF2B5EF4-FFF2-40B4-BE49-F238E27FC236}">
                <a16:creationId xmlns:a16="http://schemas.microsoft.com/office/drawing/2014/main" id="{E2D9BFC7-D94C-DB57-79D3-A3C917C0B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6303373"/>
            <a:ext cx="8839200" cy="537043"/>
          </a:xfrm>
          <a:prstGeom prst="rect">
            <a:avLst/>
          </a:prstGeom>
        </p:spPr>
      </p:pic>
      <p:pic>
        <p:nvPicPr>
          <p:cNvPr id="7" name="Content Placeholder 3">
            <a:hlinkClick r:id="rId5"/>
          </p:cNvPr>
          <p:cNvPicPr>
            <a:picLocks noChangeAspect="1"/>
          </p:cNvPicPr>
          <p:nvPr/>
        </p:nvPicPr>
        <p:blipFill>
          <a:blip r:embed="rId6"/>
          <a:stretch>
            <a:fillRect/>
          </a:stretch>
        </p:blipFill>
        <p:spPr>
          <a:xfrm>
            <a:off x="8158319" y="1539820"/>
            <a:ext cx="3307207" cy="3292573"/>
          </a:xfrm>
          <a:prstGeom prst="rect">
            <a:avLst/>
          </a:prstGeom>
        </p:spPr>
      </p:pic>
      <p:sp>
        <p:nvSpPr>
          <p:cNvPr id="8" name="TextBox 7"/>
          <p:cNvSpPr txBox="1"/>
          <p:nvPr/>
        </p:nvSpPr>
        <p:spPr>
          <a:xfrm>
            <a:off x="3885397" y="5130690"/>
            <a:ext cx="4421206" cy="707886"/>
          </a:xfrm>
          <a:prstGeom prst="rect">
            <a:avLst/>
          </a:prstGeom>
          <a:noFill/>
        </p:spPr>
        <p:txBody>
          <a:bodyPr wrap="square" rtlCol="0">
            <a:spAutoFit/>
          </a:bodyPr>
          <a:lstStyle/>
          <a:p>
            <a:r>
              <a:rPr lang="en-US" sz="2200" dirty="0">
                <a:hlinkClick r:id="rId5"/>
              </a:rPr>
              <a:t>Best Case / Worst Case: Neurology</a:t>
            </a:r>
            <a:endParaRPr lang="en-US" sz="2200" dirty="0"/>
          </a:p>
          <a:p>
            <a:endParaRPr lang="en-US" dirty="0"/>
          </a:p>
        </p:txBody>
      </p:sp>
    </p:spTree>
    <p:extLst>
      <p:ext uri="{BB962C8B-B14F-4D97-AF65-F5344CB8AC3E}">
        <p14:creationId xmlns:p14="http://schemas.microsoft.com/office/powerpoint/2010/main" val="1452834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77800" y="2946634"/>
            <a:ext cx="4165600" cy="1295400"/>
          </a:xfrm>
        </p:spPr>
        <p:txBody>
          <a:bodyPr>
            <a:normAutofit/>
          </a:bodyPr>
          <a:lstStyle/>
          <a:p>
            <a:r>
              <a:rPr lang="en-US" sz="3000" dirty="0"/>
              <a:t>BC / WC Key Components</a:t>
            </a:r>
          </a:p>
        </p:txBody>
      </p:sp>
      <p:pic>
        <p:nvPicPr>
          <p:cNvPr id="9" name="Picture 8" descr="A graphic of a patient's life-saving procedure&#10;&#10;Description automatically generated with medium confidence">
            <a:extLst>
              <a:ext uri="{FF2B5EF4-FFF2-40B4-BE49-F238E27FC236}">
                <a16:creationId xmlns:a16="http://schemas.microsoft.com/office/drawing/2014/main" id="{ECAA0988-0604-FEC3-518E-8FE10BB75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1" y="538653"/>
            <a:ext cx="3117481" cy="6111363"/>
          </a:xfrm>
          <a:prstGeom prst="rect">
            <a:avLst/>
          </a:prstGeom>
        </p:spPr>
      </p:pic>
      <p:pic>
        <p:nvPicPr>
          <p:cNvPr id="11" name="Picture 10" descr="A cartoon of two people&#10;&#10;Description automatically generated">
            <a:extLst>
              <a:ext uri="{FF2B5EF4-FFF2-40B4-BE49-F238E27FC236}">
                <a16:creationId xmlns:a16="http://schemas.microsoft.com/office/drawing/2014/main" id="{78D6B324-281E-7CAD-FD7E-13B0851C1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305" y="538653"/>
            <a:ext cx="2753313" cy="6408973"/>
          </a:xfrm>
          <a:prstGeom prst="rect">
            <a:avLst/>
          </a:prstGeom>
        </p:spPr>
      </p:pic>
    </p:spTree>
    <p:extLst>
      <p:ext uri="{BB962C8B-B14F-4D97-AF65-F5344CB8AC3E}">
        <p14:creationId xmlns:p14="http://schemas.microsoft.com/office/powerpoint/2010/main" val="4253098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847CE-FBDF-11DF-6F79-4EBB2FE8EDAF}"/>
              </a:ext>
            </a:extLst>
          </p:cNvPr>
          <p:cNvSpPr>
            <a:spLocks noGrp="1"/>
          </p:cNvSpPr>
          <p:nvPr>
            <p:ph type="title"/>
          </p:nvPr>
        </p:nvSpPr>
        <p:spPr>
          <a:xfrm>
            <a:off x="1981200" y="0"/>
            <a:ext cx="8229600" cy="1417638"/>
          </a:xfrm>
        </p:spPr>
        <p:txBody>
          <a:bodyPr/>
          <a:lstStyle/>
          <a:p>
            <a:pPr algn="ctr"/>
            <a:r>
              <a:rPr lang="en-US" dirty="0"/>
              <a:t>Eliciting Preferences</a:t>
            </a:r>
          </a:p>
        </p:txBody>
      </p:sp>
      <p:pic>
        <p:nvPicPr>
          <p:cNvPr id="5" name="Content Placeholder 4" descr="A screenshot of a questionnaire&#10;&#10;Description automatically generated">
            <a:extLst>
              <a:ext uri="{FF2B5EF4-FFF2-40B4-BE49-F238E27FC236}">
                <a16:creationId xmlns:a16="http://schemas.microsoft.com/office/drawing/2014/main" id="{FE36CF6E-8AF5-8889-5E18-6CBBB27FEF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3043" y="1359762"/>
            <a:ext cx="5037357" cy="4588483"/>
          </a:xfrm>
        </p:spPr>
      </p:pic>
      <p:sp>
        <p:nvSpPr>
          <p:cNvPr id="6" name="TextBox 5">
            <a:extLst>
              <a:ext uri="{FF2B5EF4-FFF2-40B4-BE49-F238E27FC236}">
                <a16:creationId xmlns:a16="http://schemas.microsoft.com/office/drawing/2014/main" id="{59D262E7-EDA4-09C0-CC25-013FFB3E4893}"/>
              </a:ext>
            </a:extLst>
          </p:cNvPr>
          <p:cNvSpPr txBox="1"/>
          <p:nvPr/>
        </p:nvSpPr>
        <p:spPr>
          <a:xfrm>
            <a:off x="3487615" y="6435725"/>
            <a:ext cx="8704385" cy="292388"/>
          </a:xfrm>
          <a:prstGeom prst="rect">
            <a:avLst/>
          </a:prstGeom>
          <a:noFill/>
        </p:spPr>
        <p:txBody>
          <a:bodyPr wrap="square" rtlCol="0">
            <a:spAutoFit/>
          </a:bodyPr>
          <a:lstStyle/>
          <a:p>
            <a:pPr algn="r"/>
            <a:r>
              <a:rPr lang="en-US" sz="1300" dirty="0">
                <a:solidFill>
                  <a:srgbClr val="212121"/>
                </a:solidFill>
              </a:rPr>
              <a:t>Kramer, NM, Besbris J, Dafer, RM. Practical Neurology 2020</a:t>
            </a:r>
          </a:p>
        </p:txBody>
      </p:sp>
      <p:sp>
        <p:nvSpPr>
          <p:cNvPr id="3" name="TextBox 2">
            <a:extLst>
              <a:ext uri="{FF2B5EF4-FFF2-40B4-BE49-F238E27FC236}">
                <a16:creationId xmlns:a16="http://schemas.microsoft.com/office/drawing/2014/main" id="{EF43E78B-EE2C-FEF5-349A-89724C60DDC9}"/>
              </a:ext>
            </a:extLst>
          </p:cNvPr>
          <p:cNvSpPr txBox="1"/>
          <p:nvPr/>
        </p:nvSpPr>
        <p:spPr>
          <a:xfrm>
            <a:off x="7239000" y="1184097"/>
            <a:ext cx="3200400" cy="4939814"/>
          </a:xfrm>
          <a:prstGeom prst="rect">
            <a:avLst/>
          </a:prstGeom>
          <a:noFill/>
        </p:spPr>
        <p:txBody>
          <a:bodyPr wrap="square" rtlCol="0">
            <a:spAutoFit/>
          </a:bodyPr>
          <a:lstStyle/>
          <a:p>
            <a:r>
              <a:rPr lang="en-US" sz="2100" dirty="0"/>
              <a:t>“Tell me how you’re thinking about this.”</a:t>
            </a:r>
          </a:p>
          <a:p>
            <a:endParaRPr lang="en-US" sz="2100" dirty="0"/>
          </a:p>
          <a:p>
            <a:r>
              <a:rPr lang="en-US" sz="2100" dirty="0"/>
              <a:t>“What’s most important to you right now?”</a:t>
            </a:r>
          </a:p>
          <a:p>
            <a:endParaRPr lang="en-US" sz="2100" dirty="0"/>
          </a:p>
          <a:p>
            <a:r>
              <a:rPr lang="en-US" sz="2100" dirty="0"/>
              <a:t>If the surrogate simply states their decision, you don’t have enough data. </a:t>
            </a:r>
          </a:p>
          <a:p>
            <a:endParaRPr lang="en-US" sz="2100" dirty="0"/>
          </a:p>
          <a:p>
            <a:r>
              <a:rPr lang="en-US" sz="2100" dirty="0"/>
              <a:t>“It sounds like you’ve already decided. Help me </a:t>
            </a:r>
          </a:p>
          <a:p>
            <a:r>
              <a:rPr lang="en-US" sz="2100" dirty="0"/>
              <a:t>understand how you arrived there.”</a:t>
            </a:r>
          </a:p>
          <a:p>
            <a:endParaRPr lang="en-US" sz="2100" dirty="0"/>
          </a:p>
        </p:txBody>
      </p:sp>
    </p:spTree>
    <p:extLst>
      <p:ext uri="{BB962C8B-B14F-4D97-AF65-F5344CB8AC3E}">
        <p14:creationId xmlns:p14="http://schemas.microsoft.com/office/powerpoint/2010/main" val="1017034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9AAD2-56AA-4749-A6E3-6401F2D1B626}"/>
              </a:ext>
            </a:extLst>
          </p:cNvPr>
          <p:cNvSpPr>
            <a:spLocks noGrp="1"/>
          </p:cNvSpPr>
          <p:nvPr>
            <p:ph type="title"/>
          </p:nvPr>
        </p:nvSpPr>
        <p:spPr>
          <a:xfrm>
            <a:off x="1981200" y="533400"/>
            <a:ext cx="8229600" cy="1143000"/>
          </a:xfrm>
        </p:spPr>
        <p:txBody>
          <a:bodyPr/>
          <a:lstStyle/>
          <a:p>
            <a:pPr algn="ctr"/>
            <a:r>
              <a:rPr lang="en-US" sz="4000" dirty="0"/>
              <a:t>Acceptable level of better</a:t>
            </a:r>
          </a:p>
        </p:txBody>
      </p:sp>
      <p:sp>
        <p:nvSpPr>
          <p:cNvPr id="7" name="Rounded Rectangular Callout 6">
            <a:extLst>
              <a:ext uri="{FF2B5EF4-FFF2-40B4-BE49-F238E27FC236}">
                <a16:creationId xmlns:a16="http://schemas.microsoft.com/office/drawing/2014/main" id="{254E2D21-DF1F-AD4A-8E0B-B661EF7221E2}"/>
              </a:ext>
            </a:extLst>
          </p:cNvPr>
          <p:cNvSpPr/>
          <p:nvPr/>
        </p:nvSpPr>
        <p:spPr>
          <a:xfrm>
            <a:off x="6553202" y="2328522"/>
            <a:ext cx="3505198" cy="2895600"/>
          </a:xfrm>
          <a:prstGeom prst="wedgeRoundRectCallout">
            <a:avLst>
              <a:gd name="adj1" fmla="val -33807"/>
              <a:gd name="adj2" fmla="val 5936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t>What abilities are so critical to Nancy’s life that she couldn’t imagine living without them?</a:t>
            </a:r>
          </a:p>
        </p:txBody>
      </p:sp>
      <p:sp>
        <p:nvSpPr>
          <p:cNvPr id="8" name="Rounded Rectangular Callout 7">
            <a:extLst>
              <a:ext uri="{FF2B5EF4-FFF2-40B4-BE49-F238E27FC236}">
                <a16:creationId xmlns:a16="http://schemas.microsoft.com/office/drawing/2014/main" id="{B3CD3539-7FBA-474F-8181-FA440340081A}"/>
              </a:ext>
            </a:extLst>
          </p:cNvPr>
          <p:cNvSpPr/>
          <p:nvPr/>
        </p:nvSpPr>
        <p:spPr>
          <a:xfrm>
            <a:off x="2133600" y="2133600"/>
            <a:ext cx="3505200" cy="3285444"/>
          </a:xfrm>
          <a:prstGeom prst="wedgeRoundRectCallout">
            <a:avLst>
              <a:gd name="adj1" fmla="val -7846"/>
              <a:gd name="adj2" fmla="val 6380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t>How much better do you think Nancy would have to be to have a life that is meaningful for her?</a:t>
            </a:r>
          </a:p>
        </p:txBody>
      </p:sp>
      <p:sp>
        <p:nvSpPr>
          <p:cNvPr id="5" name="TextBox 4"/>
          <p:cNvSpPr txBox="1"/>
          <p:nvPr/>
        </p:nvSpPr>
        <p:spPr>
          <a:xfrm>
            <a:off x="7255933" y="6460067"/>
            <a:ext cx="4757058" cy="307777"/>
          </a:xfrm>
          <a:prstGeom prst="rect">
            <a:avLst/>
          </a:prstGeom>
          <a:noFill/>
        </p:spPr>
        <p:txBody>
          <a:bodyPr wrap="square" rtlCol="0">
            <a:spAutoFit/>
          </a:bodyPr>
          <a:lstStyle/>
          <a:p>
            <a:pPr algn="r"/>
            <a:r>
              <a:rPr lang="en-US" sz="1400" dirty="0"/>
              <a:t>Serious Illness Conversation Guide. Ariadne Labs</a:t>
            </a:r>
          </a:p>
        </p:txBody>
      </p:sp>
    </p:spTree>
    <p:extLst>
      <p:ext uri="{BB962C8B-B14F-4D97-AF65-F5344CB8AC3E}">
        <p14:creationId xmlns:p14="http://schemas.microsoft.com/office/powerpoint/2010/main" val="1339149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10515600" cy="1325563"/>
          </a:xfrm>
        </p:spPr>
        <p:txBody>
          <a:bodyPr/>
          <a:lstStyle/>
          <a:p>
            <a:pPr algn="ctr"/>
            <a:r>
              <a:rPr lang="en-US" dirty="0"/>
              <a:t>Discuss amongst your team ahead of time</a:t>
            </a:r>
          </a:p>
        </p:txBody>
      </p:sp>
      <p:sp>
        <p:nvSpPr>
          <p:cNvPr id="3" name="Content Placeholder 2"/>
          <p:cNvSpPr>
            <a:spLocks noGrp="1"/>
          </p:cNvSpPr>
          <p:nvPr>
            <p:ph idx="1"/>
          </p:nvPr>
        </p:nvSpPr>
        <p:spPr>
          <a:xfrm>
            <a:off x="338667" y="1258887"/>
            <a:ext cx="8111065" cy="5387445"/>
          </a:xfrm>
        </p:spPr>
        <p:txBody>
          <a:bodyPr>
            <a:noAutofit/>
          </a:bodyPr>
          <a:lstStyle/>
          <a:p>
            <a:r>
              <a:rPr lang="en-US" sz="2000" dirty="0"/>
              <a:t>What are the two treatment pathways you are offering?</a:t>
            </a:r>
          </a:p>
          <a:p>
            <a:pPr marL="0" indent="0">
              <a:buNone/>
            </a:pPr>
            <a:endParaRPr lang="en-US" sz="2000" dirty="0"/>
          </a:p>
          <a:p>
            <a:r>
              <a:rPr lang="en-US" sz="2000" dirty="0"/>
              <a:t>What is the </a:t>
            </a:r>
            <a:r>
              <a:rPr lang="en-US" sz="2000" b="1" u="sng" dirty="0"/>
              <a:t>best</a:t>
            </a:r>
            <a:r>
              <a:rPr lang="en-US" sz="2000" dirty="0"/>
              <a:t> anticipated outcome with treatment #1 if all goes well?</a:t>
            </a:r>
          </a:p>
          <a:p>
            <a:pPr lvl="1">
              <a:buFont typeface="Arial" panose="020B0604020202020204" pitchFamily="34" charset="0"/>
              <a:buChar char="•"/>
            </a:pPr>
            <a:r>
              <a:rPr lang="en-US" sz="2000" dirty="0"/>
              <a:t>What would life look like in weeks, months, a year? </a:t>
            </a:r>
          </a:p>
          <a:p>
            <a:pPr lvl="2">
              <a:buFont typeface="Arial" panose="020B0604020202020204" pitchFamily="34" charset="0"/>
              <a:buChar char="•"/>
            </a:pPr>
            <a:r>
              <a:rPr lang="en-US" dirty="0"/>
              <a:t>Communication, eating, ambulation</a:t>
            </a:r>
          </a:p>
          <a:p>
            <a:pPr lvl="2">
              <a:buFont typeface="Arial" panose="020B0604020202020204" pitchFamily="34" charset="0"/>
              <a:buChar char="•"/>
            </a:pPr>
            <a:r>
              <a:rPr lang="en-US" dirty="0"/>
              <a:t>Tie back to personhood and patient preferences</a:t>
            </a:r>
          </a:p>
          <a:p>
            <a:pPr lvl="1">
              <a:buFont typeface="Arial" panose="020B0604020202020204" pitchFamily="34" charset="0"/>
              <a:buChar char="•"/>
            </a:pPr>
            <a:r>
              <a:rPr lang="en-US" sz="2000" dirty="0"/>
              <a:t>Where would care be rendered? Could they return home? Would they need 24/7 caregiving?</a:t>
            </a:r>
          </a:p>
          <a:p>
            <a:pPr lvl="1">
              <a:buFont typeface="Arial" panose="020B0604020202020204" pitchFamily="34" charset="0"/>
              <a:buChar char="•"/>
            </a:pPr>
            <a:r>
              <a:rPr lang="en-US" sz="2000" dirty="0"/>
              <a:t>How will the patient’s co-morbidities affect overall outcome? </a:t>
            </a:r>
          </a:p>
          <a:p>
            <a:pPr lvl="1">
              <a:buFont typeface="Arial" panose="020B0604020202020204" pitchFamily="34" charset="0"/>
              <a:buChar char="•"/>
            </a:pPr>
            <a:endParaRPr lang="en-US" sz="2000" dirty="0"/>
          </a:p>
          <a:p>
            <a:r>
              <a:rPr lang="en-US" sz="2000" dirty="0"/>
              <a:t>What is the </a:t>
            </a:r>
            <a:r>
              <a:rPr lang="en-US" sz="2000" b="1" u="sng" dirty="0"/>
              <a:t>worst</a:t>
            </a:r>
            <a:r>
              <a:rPr lang="en-US" sz="2000" dirty="0"/>
              <a:t> anticipated outcome with treatment #1?</a:t>
            </a:r>
          </a:p>
          <a:p>
            <a:pPr lvl="1">
              <a:buFont typeface="Arial" panose="020B0604020202020204" pitchFamily="34" charset="0"/>
              <a:buChar char="•"/>
            </a:pPr>
            <a:r>
              <a:rPr lang="en-US" sz="2000" dirty="0"/>
              <a:t>Consider that prolonged suffering may be considered worse than death</a:t>
            </a:r>
          </a:p>
          <a:p>
            <a:pPr lvl="1">
              <a:buFont typeface="Arial" panose="020B0604020202020204" pitchFamily="34" charset="0"/>
              <a:buChar char="•"/>
            </a:pPr>
            <a:r>
              <a:rPr lang="en-US" sz="2000" dirty="0"/>
              <a:t>Consider again location of care, expected level of function, and timeframes</a:t>
            </a:r>
          </a:p>
          <a:p>
            <a:pPr lvl="1">
              <a:buFont typeface="Arial" panose="020B0604020202020204" pitchFamily="34" charset="0"/>
              <a:buChar char="•"/>
            </a:pPr>
            <a:endParaRPr lang="en-US" sz="2000" dirty="0"/>
          </a:p>
          <a:p>
            <a:endParaRPr lang="en-US" sz="2000" dirty="0"/>
          </a:p>
        </p:txBody>
      </p:sp>
      <p:pic>
        <p:nvPicPr>
          <p:cNvPr id="7" name="Picture 6" descr="A diagram of a case with a star&#10;&#10;Description automatically generated with medium confidence">
            <a:extLst>
              <a:ext uri="{FF2B5EF4-FFF2-40B4-BE49-F238E27FC236}">
                <a16:creationId xmlns:a16="http://schemas.microsoft.com/office/drawing/2014/main" id="{63DEC96F-149D-2226-D650-A86C6AAE5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351" y="2560868"/>
            <a:ext cx="2941577" cy="2481330"/>
          </a:xfrm>
          <a:prstGeom prst="rect">
            <a:avLst/>
          </a:prstGeom>
        </p:spPr>
      </p:pic>
    </p:spTree>
    <p:extLst>
      <p:ext uri="{BB962C8B-B14F-4D97-AF65-F5344CB8AC3E}">
        <p14:creationId xmlns:p14="http://schemas.microsoft.com/office/powerpoint/2010/main" val="2057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25"/>
            <a:ext cx="10515600" cy="1325563"/>
          </a:xfrm>
        </p:spPr>
        <p:txBody>
          <a:bodyPr/>
          <a:lstStyle/>
          <a:p>
            <a:pPr algn="ctr"/>
            <a:r>
              <a:rPr lang="en-US" dirty="0"/>
              <a:t>General Presenter Notes - 2</a:t>
            </a:r>
          </a:p>
        </p:txBody>
      </p:sp>
      <p:sp>
        <p:nvSpPr>
          <p:cNvPr id="3" name="Content Placeholder 2"/>
          <p:cNvSpPr>
            <a:spLocks noGrp="1"/>
          </p:cNvSpPr>
          <p:nvPr>
            <p:ph idx="1"/>
          </p:nvPr>
        </p:nvSpPr>
        <p:spPr>
          <a:xfrm>
            <a:off x="838200" y="1436688"/>
            <a:ext cx="10515600" cy="4740275"/>
          </a:xfrm>
        </p:spPr>
        <p:txBody>
          <a:bodyPr>
            <a:noAutofit/>
          </a:bodyPr>
          <a:lstStyle/>
          <a:p>
            <a:r>
              <a:rPr lang="en-US" sz="2200" dirty="0"/>
              <a:t>When preparing for this presentation, decide which slides you might use and, just as importantly, which you might not use.</a:t>
            </a:r>
          </a:p>
          <a:p>
            <a:r>
              <a:rPr lang="en-US" sz="2200" dirty="0"/>
              <a:t>If you have a large group, consider breaking off into smaller groups for the practice case and building the range of outcomes within these smaller groups before returning back to review the case as a larger group </a:t>
            </a:r>
          </a:p>
          <a:p>
            <a:r>
              <a:rPr lang="en-US" sz="2200" dirty="0"/>
              <a:t>Opportunities for making this lecture more interactive include:</a:t>
            </a:r>
          </a:p>
          <a:p>
            <a:pPr lvl="1"/>
            <a:r>
              <a:rPr lang="en-US" sz="2200" dirty="0"/>
              <a:t>Bring in your own cases</a:t>
            </a:r>
          </a:p>
          <a:p>
            <a:pPr lvl="1"/>
            <a:r>
              <a:rPr lang="en-US" sz="2200" dirty="0"/>
              <a:t>Share your own personal challenges around prognostic uncertainty and invite audience to share their challenges around the issues presented</a:t>
            </a:r>
          </a:p>
          <a:p>
            <a:pPr lvl="1"/>
            <a:r>
              <a:rPr lang="en-US" sz="2200" dirty="0"/>
              <a:t>Practice role playing the conversation to present the range of outcomes in the practice case</a:t>
            </a:r>
          </a:p>
        </p:txBody>
      </p:sp>
    </p:spTree>
    <p:extLst>
      <p:ext uri="{BB962C8B-B14F-4D97-AF65-F5344CB8AC3E}">
        <p14:creationId xmlns:p14="http://schemas.microsoft.com/office/powerpoint/2010/main" val="382295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10515600" cy="1325563"/>
          </a:xfrm>
        </p:spPr>
        <p:txBody>
          <a:bodyPr/>
          <a:lstStyle/>
          <a:p>
            <a:pPr algn="ctr"/>
            <a:r>
              <a:rPr lang="en-US" dirty="0"/>
              <a:t>Discuss amongst your team ahead of time</a:t>
            </a:r>
          </a:p>
        </p:txBody>
      </p:sp>
      <p:sp>
        <p:nvSpPr>
          <p:cNvPr id="3" name="Content Placeholder 2"/>
          <p:cNvSpPr>
            <a:spLocks noGrp="1"/>
          </p:cNvSpPr>
          <p:nvPr>
            <p:ph idx="1"/>
          </p:nvPr>
        </p:nvSpPr>
        <p:spPr>
          <a:xfrm>
            <a:off x="4013200" y="1458385"/>
            <a:ext cx="8111065" cy="5387445"/>
          </a:xfrm>
        </p:spPr>
        <p:txBody>
          <a:bodyPr>
            <a:noAutofit/>
          </a:bodyPr>
          <a:lstStyle/>
          <a:p>
            <a:r>
              <a:rPr lang="en-US" sz="2000" dirty="0"/>
              <a:t>What is the most likely outcome along this spectrum?</a:t>
            </a:r>
          </a:p>
          <a:p>
            <a:pPr lvl="1"/>
            <a:endParaRPr lang="en-US" sz="2000" dirty="0"/>
          </a:p>
          <a:p>
            <a:r>
              <a:rPr lang="en-US" sz="2000" dirty="0"/>
              <a:t>If Treatment #2 is comfort-focused care, consider:</a:t>
            </a:r>
          </a:p>
          <a:p>
            <a:pPr lvl="1"/>
            <a:r>
              <a:rPr lang="en-US" sz="2000" dirty="0"/>
              <a:t>Symptoms that may appear at the EOL and what can be done about it </a:t>
            </a:r>
          </a:p>
          <a:p>
            <a:pPr lvl="1"/>
            <a:r>
              <a:rPr lang="en-US" sz="2000" dirty="0"/>
              <a:t>Location of care: ICU, inpatient hospice, home, etc..</a:t>
            </a:r>
          </a:p>
          <a:p>
            <a:pPr lvl="1"/>
            <a:r>
              <a:rPr lang="en-US" sz="2000" dirty="0"/>
              <a:t>Will family be able to visit?</a:t>
            </a:r>
          </a:p>
          <a:p>
            <a:pPr lvl="1"/>
            <a:r>
              <a:rPr lang="en-US" sz="2000" dirty="0"/>
              <a:t>Family preference for location of death</a:t>
            </a:r>
          </a:p>
          <a:p>
            <a:pPr lvl="1"/>
            <a:r>
              <a:rPr lang="en-US" sz="2000" dirty="0"/>
              <a:t>Pleasure feeding may come up</a:t>
            </a:r>
          </a:p>
          <a:p>
            <a:pPr lvl="1"/>
            <a:endParaRPr lang="en-US" sz="2000" dirty="0"/>
          </a:p>
          <a:p>
            <a:r>
              <a:rPr lang="en-US" sz="2000" dirty="0"/>
              <a:t>Ensure that your whole team is on the same page about anticipated range of outcomes</a:t>
            </a:r>
          </a:p>
          <a:p>
            <a:endParaRPr lang="en-US" sz="2000" dirty="0"/>
          </a:p>
          <a:p>
            <a:r>
              <a:rPr lang="en-US" sz="2000" dirty="0"/>
              <a:t>Make a graphic aid that family can keep and reference when sharing information with others</a:t>
            </a:r>
          </a:p>
          <a:p>
            <a:pPr lvl="1">
              <a:buFont typeface="Arial" panose="020B0604020202020204" pitchFamily="34" charset="0"/>
              <a:buChar char="•"/>
            </a:pPr>
            <a:endParaRPr lang="en-US" sz="2000" dirty="0"/>
          </a:p>
          <a:p>
            <a:endParaRPr lang="en-US" sz="2000" dirty="0"/>
          </a:p>
        </p:txBody>
      </p:sp>
      <p:pic>
        <p:nvPicPr>
          <p:cNvPr id="7" name="Picture 6" descr="A diagram of a case with a star&#10;&#10;Description automatically generated with medium confidence">
            <a:extLst>
              <a:ext uri="{FF2B5EF4-FFF2-40B4-BE49-F238E27FC236}">
                <a16:creationId xmlns:a16="http://schemas.microsoft.com/office/drawing/2014/main" id="{63DEC96F-149D-2226-D650-A86C6AAE5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18" y="1921818"/>
            <a:ext cx="3307715" cy="2790181"/>
          </a:xfrm>
          <a:prstGeom prst="rect">
            <a:avLst/>
          </a:prstGeom>
        </p:spPr>
      </p:pic>
    </p:spTree>
    <p:extLst>
      <p:ext uri="{BB962C8B-B14F-4D97-AF65-F5344CB8AC3E}">
        <p14:creationId xmlns:p14="http://schemas.microsoft.com/office/powerpoint/2010/main" val="3237336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600" y="2710392"/>
            <a:ext cx="10828867" cy="1325563"/>
          </a:xfrm>
        </p:spPr>
        <p:txBody>
          <a:bodyPr/>
          <a:lstStyle/>
          <a:p>
            <a:pPr algn="ctr"/>
            <a:r>
              <a:rPr lang="en-US" dirty="0"/>
              <a:t>Let’s Practice! </a:t>
            </a:r>
          </a:p>
        </p:txBody>
      </p:sp>
    </p:spTree>
    <p:extLst>
      <p:ext uri="{BB962C8B-B14F-4D97-AF65-F5344CB8AC3E}">
        <p14:creationId xmlns:p14="http://schemas.microsoft.com/office/powerpoint/2010/main" val="1163042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5556978" y="2810529"/>
            <a:ext cx="6554" cy="324372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60368" y="2884246"/>
            <a:ext cx="626" cy="320670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5-Point Star 10"/>
          <p:cNvSpPr/>
          <p:nvPr/>
        </p:nvSpPr>
        <p:spPr>
          <a:xfrm>
            <a:off x="5229386" y="2198446"/>
            <a:ext cx="6858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5-Point Star 11"/>
          <p:cNvSpPr/>
          <p:nvPr/>
        </p:nvSpPr>
        <p:spPr>
          <a:xfrm>
            <a:off x="6506706" y="2228159"/>
            <a:ext cx="6858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5218163" y="6054253"/>
            <a:ext cx="547007"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6587492" y="6055899"/>
            <a:ext cx="547007"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5229386" y="5221125"/>
            <a:ext cx="685800" cy="321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4746908" y="1599857"/>
            <a:ext cx="1489516" cy="369332"/>
          </a:xfrm>
          <a:prstGeom prst="rect">
            <a:avLst/>
          </a:prstGeom>
          <a:noFill/>
        </p:spPr>
        <p:txBody>
          <a:bodyPr wrap="square" rtlCol="0">
            <a:spAutoFit/>
          </a:bodyPr>
          <a:lstStyle/>
          <a:p>
            <a:pPr algn="ctr"/>
            <a:r>
              <a:rPr lang="en-US" b="1" dirty="0">
                <a:solidFill>
                  <a:srgbClr val="00653B"/>
                </a:solidFill>
              </a:rPr>
              <a:t>Treatment A</a:t>
            </a:r>
          </a:p>
        </p:txBody>
      </p:sp>
      <p:sp>
        <p:nvSpPr>
          <p:cNvPr id="19" name="TextBox 18"/>
          <p:cNvSpPr txBox="1"/>
          <p:nvPr/>
        </p:nvSpPr>
        <p:spPr>
          <a:xfrm>
            <a:off x="6236424" y="1599857"/>
            <a:ext cx="1479439" cy="369332"/>
          </a:xfrm>
          <a:prstGeom prst="rect">
            <a:avLst/>
          </a:prstGeom>
          <a:noFill/>
        </p:spPr>
        <p:txBody>
          <a:bodyPr wrap="square" rtlCol="0">
            <a:spAutoFit/>
          </a:bodyPr>
          <a:lstStyle/>
          <a:p>
            <a:pPr algn="ctr"/>
            <a:r>
              <a:rPr lang="en-US" b="1" dirty="0">
                <a:solidFill>
                  <a:srgbClr val="00653B"/>
                </a:solidFill>
              </a:rPr>
              <a:t>Treatment B</a:t>
            </a:r>
          </a:p>
        </p:txBody>
      </p:sp>
      <p:sp>
        <p:nvSpPr>
          <p:cNvPr id="52" name="Oval 51"/>
          <p:cNvSpPr/>
          <p:nvPr/>
        </p:nvSpPr>
        <p:spPr>
          <a:xfrm>
            <a:off x="6488764" y="3778807"/>
            <a:ext cx="685800" cy="321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p:cNvSpPr txBox="1"/>
          <p:nvPr/>
        </p:nvSpPr>
        <p:spPr>
          <a:xfrm>
            <a:off x="8144933" y="6441645"/>
            <a:ext cx="3876022" cy="292388"/>
          </a:xfrm>
          <a:prstGeom prst="rect">
            <a:avLst/>
          </a:prstGeom>
          <a:noFill/>
        </p:spPr>
        <p:txBody>
          <a:bodyPr wrap="square" rtlCol="0">
            <a:spAutoFit/>
          </a:bodyPr>
          <a:lstStyle/>
          <a:p>
            <a:pPr algn="r"/>
            <a:r>
              <a:rPr lang="en-US" sz="1300" dirty="0"/>
              <a:t>Adapted from </a:t>
            </a:r>
            <a:r>
              <a:rPr lang="en-US" sz="1300" dirty="0" err="1"/>
              <a:t>Kruser</a:t>
            </a:r>
            <a:r>
              <a:rPr lang="en-US" sz="1300" dirty="0"/>
              <a:t> JM et al. J Am </a:t>
            </a:r>
            <a:r>
              <a:rPr lang="en-US" sz="1300" dirty="0" err="1"/>
              <a:t>Geriatr</a:t>
            </a:r>
            <a:r>
              <a:rPr lang="en-US" sz="1300" dirty="0"/>
              <a:t> </a:t>
            </a:r>
            <a:r>
              <a:rPr lang="en-US" sz="1300" dirty="0" err="1"/>
              <a:t>Soc</a:t>
            </a:r>
            <a:r>
              <a:rPr lang="en-US" sz="1300" dirty="0"/>
              <a:t> 2016</a:t>
            </a:r>
          </a:p>
        </p:txBody>
      </p:sp>
      <p:sp>
        <p:nvSpPr>
          <p:cNvPr id="33" name="Content Placeholder 9"/>
          <p:cNvSpPr>
            <a:spLocks noGrp="1"/>
          </p:cNvSpPr>
          <p:nvPr>
            <p:ph type="title"/>
          </p:nvPr>
        </p:nvSpPr>
        <p:spPr>
          <a:xfrm>
            <a:off x="169333" y="209384"/>
            <a:ext cx="11851621" cy="591366"/>
          </a:xfrm>
        </p:spPr>
        <p:txBody>
          <a:bodyPr>
            <a:noAutofit/>
          </a:bodyPr>
          <a:lstStyle/>
          <a:p>
            <a:pPr algn="ctr"/>
            <a:r>
              <a:rPr lang="en-US" sz="3600" dirty="0"/>
              <a:t>Best Case / Worst Case in a Case of Cardiac Arrest </a:t>
            </a:r>
          </a:p>
        </p:txBody>
      </p:sp>
      <p:sp>
        <p:nvSpPr>
          <p:cNvPr id="3" name="TextBox 2">
            <a:extLst>
              <a:ext uri="{FF2B5EF4-FFF2-40B4-BE49-F238E27FC236}">
                <a16:creationId xmlns:a16="http://schemas.microsoft.com/office/drawing/2014/main" id="{91567330-832F-43AD-9893-E0CB6BA520DA}"/>
              </a:ext>
            </a:extLst>
          </p:cNvPr>
          <p:cNvSpPr txBox="1"/>
          <p:nvPr/>
        </p:nvSpPr>
        <p:spPr>
          <a:xfrm>
            <a:off x="870780" y="1101151"/>
            <a:ext cx="3389362" cy="5632311"/>
          </a:xfrm>
          <a:prstGeom prst="rect">
            <a:avLst/>
          </a:prstGeom>
          <a:noFill/>
        </p:spPr>
        <p:txBody>
          <a:bodyPr wrap="square" rtlCol="0">
            <a:spAutoFit/>
          </a:bodyPr>
          <a:lstStyle/>
          <a:p>
            <a:r>
              <a:rPr lang="en-US" dirty="0"/>
              <a:t>John is a 73 male comatose patient seven days after cardiac arrest.</a:t>
            </a:r>
          </a:p>
          <a:p>
            <a:endParaRPr lang="en-US" dirty="0"/>
          </a:p>
          <a:p>
            <a:r>
              <a:rPr lang="en-US" dirty="0"/>
              <a:t>Pupillary and corneal reflexes present. Flexion response to pain. </a:t>
            </a:r>
          </a:p>
          <a:p>
            <a:endParaRPr lang="en-US" dirty="0"/>
          </a:p>
          <a:p>
            <a:r>
              <a:rPr lang="en-US" dirty="0"/>
              <a:t>Has diffuse slowing on EEG, evidence of diffuse anoxic injury on MRI, and present SSEPs (mixed prognostic indicators).</a:t>
            </a:r>
          </a:p>
          <a:p>
            <a:endParaRPr lang="en-US" dirty="0"/>
          </a:p>
          <a:p>
            <a:r>
              <a:rPr lang="en-US" dirty="0"/>
              <a:t>Patient values interacting meaningfully with family. </a:t>
            </a:r>
          </a:p>
          <a:p>
            <a:endParaRPr lang="en-US" dirty="0"/>
          </a:p>
          <a:p>
            <a:r>
              <a:rPr lang="en-US" dirty="0"/>
              <a:t>Wife states acceptable level of better is to be able to read to his grandkids again.</a:t>
            </a:r>
          </a:p>
          <a:p>
            <a:endParaRPr lang="en-US" dirty="0"/>
          </a:p>
          <a:p>
            <a:r>
              <a:rPr lang="en-US" dirty="0"/>
              <a:t>If dying, would like to be at home.</a:t>
            </a:r>
          </a:p>
        </p:txBody>
      </p:sp>
    </p:spTree>
    <p:extLst>
      <p:ext uri="{BB962C8B-B14F-4D97-AF65-F5344CB8AC3E}">
        <p14:creationId xmlns:p14="http://schemas.microsoft.com/office/powerpoint/2010/main" val="3102717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5556978" y="2810529"/>
            <a:ext cx="6554" cy="324372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60368" y="2884246"/>
            <a:ext cx="626" cy="320670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5-Point Star 10"/>
          <p:cNvSpPr/>
          <p:nvPr/>
        </p:nvSpPr>
        <p:spPr>
          <a:xfrm>
            <a:off x="5229386" y="2198446"/>
            <a:ext cx="6858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5-Point Star 11"/>
          <p:cNvSpPr/>
          <p:nvPr/>
        </p:nvSpPr>
        <p:spPr>
          <a:xfrm>
            <a:off x="6506706" y="2228159"/>
            <a:ext cx="6858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5218163" y="6054253"/>
            <a:ext cx="547007"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6587492" y="6055899"/>
            <a:ext cx="547007"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5229386" y="5077016"/>
            <a:ext cx="685800" cy="321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5080288" y="1304969"/>
            <a:ext cx="1192895" cy="923330"/>
          </a:xfrm>
          <a:prstGeom prst="rect">
            <a:avLst/>
          </a:prstGeom>
          <a:noFill/>
        </p:spPr>
        <p:txBody>
          <a:bodyPr wrap="square" rtlCol="0">
            <a:spAutoFit/>
          </a:bodyPr>
          <a:lstStyle/>
          <a:p>
            <a:pPr algn="ctr"/>
            <a:r>
              <a:rPr lang="en-US" sz="1350" b="1" dirty="0">
                <a:solidFill>
                  <a:srgbClr val="00653B"/>
                </a:solidFill>
              </a:rPr>
              <a:t>Treatment A: Trach + PEG + </a:t>
            </a:r>
          </a:p>
          <a:p>
            <a:pPr algn="ctr"/>
            <a:r>
              <a:rPr lang="en-US" sz="1350" b="1" dirty="0">
                <a:solidFill>
                  <a:srgbClr val="00653B"/>
                </a:solidFill>
              </a:rPr>
              <a:t>Long Term Care </a:t>
            </a:r>
          </a:p>
        </p:txBody>
      </p:sp>
      <p:sp>
        <p:nvSpPr>
          <p:cNvPr id="19" name="TextBox 18"/>
          <p:cNvSpPr txBox="1"/>
          <p:nvPr/>
        </p:nvSpPr>
        <p:spPr>
          <a:xfrm>
            <a:off x="6242161" y="1304969"/>
            <a:ext cx="1371600" cy="923330"/>
          </a:xfrm>
          <a:prstGeom prst="rect">
            <a:avLst/>
          </a:prstGeom>
          <a:noFill/>
        </p:spPr>
        <p:txBody>
          <a:bodyPr wrap="square" rtlCol="0">
            <a:spAutoFit/>
          </a:bodyPr>
          <a:lstStyle/>
          <a:p>
            <a:pPr algn="ctr"/>
            <a:r>
              <a:rPr lang="en-US" sz="1350" b="1" dirty="0">
                <a:solidFill>
                  <a:srgbClr val="00653B"/>
                </a:solidFill>
              </a:rPr>
              <a:t>Treatment B: Compassionate Extubation + Comfort Care</a:t>
            </a:r>
          </a:p>
        </p:txBody>
      </p:sp>
      <p:sp>
        <p:nvSpPr>
          <p:cNvPr id="20" name="TextBox 19"/>
          <p:cNvSpPr txBox="1"/>
          <p:nvPr/>
        </p:nvSpPr>
        <p:spPr>
          <a:xfrm>
            <a:off x="3301632" y="1010036"/>
            <a:ext cx="1771650" cy="3046988"/>
          </a:xfrm>
          <a:prstGeom prst="rect">
            <a:avLst/>
          </a:prstGeom>
          <a:noFill/>
          <a:ln cap="flat">
            <a:solidFill>
              <a:schemeClr val="tx1"/>
            </a:solidFill>
            <a:round/>
          </a:ln>
          <a:effectLst/>
          <a:scene3d>
            <a:camera prst="orthographicFront"/>
            <a:lightRig rig="threePt" dir="t"/>
          </a:scene3d>
          <a:sp3d/>
        </p:spPr>
        <p:txBody>
          <a:bodyPr wrap="square" rtlCol="0">
            <a:spAutoFit/>
          </a:bodyPr>
          <a:lstStyle/>
          <a:p>
            <a:pPr marL="137160" indent="-137160">
              <a:buFont typeface="Arial" panose="020B0604020202020204" pitchFamily="34" charset="0"/>
              <a:buChar char="•"/>
            </a:pPr>
            <a:r>
              <a:rPr lang="en-US" sz="1200" dirty="0"/>
              <a:t>Peak recovery 3-6 months in SNF</a:t>
            </a:r>
          </a:p>
          <a:p>
            <a:pPr marL="137160" indent="-137160">
              <a:buFont typeface="Arial" panose="020B0604020202020204" pitchFamily="34" charset="0"/>
              <a:buChar char="•"/>
            </a:pPr>
            <a:r>
              <a:rPr lang="en-US" sz="1200" dirty="0"/>
              <a:t>Eventual home with 24/7 caregiver support after ventilator wean </a:t>
            </a:r>
          </a:p>
          <a:p>
            <a:pPr marL="137160" indent="-137160">
              <a:buFont typeface="Arial" panose="020B0604020202020204" pitchFamily="34" charset="0"/>
              <a:buChar char="•"/>
            </a:pPr>
            <a:r>
              <a:rPr lang="en-US" sz="1200" dirty="0"/>
              <a:t>PEG-dependent</a:t>
            </a:r>
          </a:p>
          <a:p>
            <a:pPr marL="137160" indent="-137160">
              <a:buFont typeface="Arial" panose="020B0604020202020204" pitchFamily="34" charset="0"/>
              <a:buChar char="•"/>
            </a:pPr>
            <a:r>
              <a:rPr lang="en-US" sz="1200" dirty="0"/>
              <a:t>Can maintain arousal and make basic needs known </a:t>
            </a:r>
          </a:p>
          <a:p>
            <a:pPr marL="137160" indent="-137160">
              <a:buFont typeface="Arial" panose="020B0604020202020204" pitchFamily="34" charset="0"/>
              <a:buChar char="•"/>
            </a:pPr>
            <a:r>
              <a:rPr lang="en-US" sz="1200" dirty="0"/>
              <a:t>Will not be able to ambulate independently</a:t>
            </a:r>
          </a:p>
          <a:p>
            <a:pPr marL="137160" indent="-137160">
              <a:buFont typeface="Arial" panose="020B0604020202020204" pitchFamily="34" charset="0"/>
              <a:buChar char="•"/>
            </a:pPr>
            <a:r>
              <a:rPr lang="en-US" sz="1200" dirty="0"/>
              <a:t>Unable to read to grandkids but able to acknowledge their presence</a:t>
            </a:r>
          </a:p>
        </p:txBody>
      </p:sp>
      <p:sp>
        <p:nvSpPr>
          <p:cNvPr id="21" name="Rectangle 20"/>
          <p:cNvSpPr/>
          <p:nvPr/>
        </p:nvSpPr>
        <p:spPr>
          <a:xfrm>
            <a:off x="1418385" y="2228159"/>
            <a:ext cx="1771650" cy="3231654"/>
          </a:xfrm>
          <a:prstGeom prst="rect">
            <a:avLst/>
          </a:prstGeom>
          <a:ln>
            <a:solidFill>
              <a:schemeClr val="tx1"/>
            </a:solidFill>
          </a:ln>
        </p:spPr>
        <p:txBody>
          <a:bodyPr wrap="square">
            <a:spAutoFit/>
          </a:bodyPr>
          <a:lstStyle/>
          <a:p>
            <a:pPr marL="137160" lvl="1" indent="-137160">
              <a:buFont typeface="Arial" panose="020B0604020202020204" pitchFamily="34" charset="0"/>
              <a:buChar char="•"/>
            </a:pPr>
            <a:r>
              <a:rPr lang="en-US" sz="1200" dirty="0"/>
              <a:t>Peak recovery 6 months</a:t>
            </a:r>
          </a:p>
          <a:p>
            <a:pPr marL="137160" lvl="1" indent="-137160">
              <a:buFont typeface="Arial" panose="020B0604020202020204" pitchFamily="34" charset="0"/>
              <a:buChar char="•"/>
            </a:pPr>
            <a:r>
              <a:rPr lang="en-US" sz="1200" dirty="0"/>
              <a:t>LTACH then likely skilled nursing indefinitely</a:t>
            </a:r>
          </a:p>
          <a:p>
            <a:pPr marL="137160" lvl="1" indent="-137160">
              <a:buFont typeface="Arial" panose="020B0604020202020204" pitchFamily="34" charset="0"/>
              <a:buChar char="•"/>
            </a:pPr>
            <a:r>
              <a:rPr lang="en-US" sz="1200" dirty="0"/>
              <a:t>PEG-dependent </a:t>
            </a:r>
          </a:p>
          <a:p>
            <a:pPr marL="137160" lvl="1" indent="-137160">
              <a:buFont typeface="Arial" panose="020B0604020202020204" pitchFamily="34" charset="0"/>
              <a:buChar char="•"/>
            </a:pPr>
            <a:r>
              <a:rPr lang="en-US" sz="1200" dirty="0"/>
              <a:t>Periods of wakefulness, but unable to interact or make basic needs known</a:t>
            </a:r>
          </a:p>
          <a:p>
            <a:pPr marL="137160" lvl="1" indent="-137160">
              <a:buFont typeface="Arial" panose="020B0604020202020204" pitchFamily="34" charset="0"/>
              <a:buChar char="•"/>
            </a:pPr>
            <a:r>
              <a:rPr lang="en-US" sz="1200" dirty="0"/>
              <a:t>Unable to read to grandkids </a:t>
            </a:r>
          </a:p>
          <a:p>
            <a:pPr marL="137160" lvl="1" indent="-137160">
              <a:buFont typeface="Arial" panose="020B0604020202020204" pitchFamily="34" charset="0"/>
              <a:buChar char="•"/>
            </a:pPr>
            <a:r>
              <a:rPr lang="en-US" sz="1200" dirty="0"/>
              <a:t>Medical complications </a:t>
            </a:r>
          </a:p>
          <a:p>
            <a:pPr marL="137160" lvl="1" indent="-137160">
              <a:buFont typeface="Arial" panose="020B0604020202020204" pitchFamily="34" charset="0"/>
              <a:buChar char="•"/>
            </a:pPr>
            <a:r>
              <a:rPr lang="en-US" sz="1200" dirty="0"/>
              <a:t>Multiple hospital admissions</a:t>
            </a:r>
          </a:p>
          <a:p>
            <a:pPr marL="137160" lvl="1" indent="-137160">
              <a:buFont typeface="Arial" panose="020B0604020202020204" pitchFamily="34" charset="0"/>
              <a:buChar char="•"/>
            </a:pPr>
            <a:r>
              <a:rPr lang="en-US" sz="1200" dirty="0"/>
              <a:t>Death within few years</a:t>
            </a:r>
          </a:p>
        </p:txBody>
      </p:sp>
      <p:sp>
        <p:nvSpPr>
          <p:cNvPr id="22" name="Rectangle 21"/>
          <p:cNvSpPr/>
          <p:nvPr/>
        </p:nvSpPr>
        <p:spPr>
          <a:xfrm>
            <a:off x="2546067" y="5592875"/>
            <a:ext cx="1771650" cy="1200329"/>
          </a:xfrm>
          <a:prstGeom prst="rect">
            <a:avLst/>
          </a:prstGeom>
          <a:noFill/>
          <a:ln cap="rnd">
            <a:solidFill>
              <a:schemeClr val="tx1"/>
            </a:solidFill>
          </a:ln>
        </p:spPr>
        <p:txBody>
          <a:bodyPr wrap="square">
            <a:spAutoFit/>
          </a:bodyPr>
          <a:lstStyle/>
          <a:p>
            <a:pPr marL="137160" lvl="1" indent="-137160">
              <a:buFont typeface="Arial" panose="020B0604020202020204" pitchFamily="34" charset="0"/>
              <a:buChar char="•"/>
            </a:pPr>
            <a:r>
              <a:rPr lang="en-US" sz="1200" dirty="0"/>
              <a:t>Doesn’t wake up</a:t>
            </a:r>
          </a:p>
          <a:p>
            <a:pPr marL="137160" lvl="1" indent="-137160">
              <a:buFont typeface="Arial" panose="020B0604020202020204" pitchFamily="34" charset="0"/>
              <a:buChar char="•"/>
            </a:pPr>
            <a:r>
              <a:rPr lang="en-US" sz="1200" dirty="0"/>
              <a:t>Discomfort from complications and invasive treatments</a:t>
            </a:r>
          </a:p>
          <a:p>
            <a:pPr marL="137160" indent="-137160">
              <a:buFont typeface="Arial" panose="020B0604020202020204" pitchFamily="34" charset="0"/>
              <a:buChar char="•"/>
            </a:pPr>
            <a:r>
              <a:rPr lang="en-US" sz="1200" dirty="0"/>
              <a:t>Death within weeks in ICU</a:t>
            </a:r>
          </a:p>
        </p:txBody>
      </p:sp>
      <p:cxnSp>
        <p:nvCxnSpPr>
          <p:cNvPr id="26" name="Straight Arrow Connector 25"/>
          <p:cNvCxnSpPr/>
          <p:nvPr/>
        </p:nvCxnSpPr>
        <p:spPr>
          <a:xfrm flipH="1">
            <a:off x="5106827" y="2691623"/>
            <a:ext cx="284633" cy="28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3223580" y="5237661"/>
            <a:ext cx="1994583" cy="54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3" idx="1"/>
          </p:cNvCxnSpPr>
          <p:nvPr/>
        </p:nvCxnSpPr>
        <p:spPr>
          <a:xfrm flipH="1">
            <a:off x="4329648" y="6311428"/>
            <a:ext cx="88851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488764" y="3778807"/>
            <a:ext cx="685800" cy="321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xtBox 55"/>
          <p:cNvSpPr txBox="1"/>
          <p:nvPr/>
        </p:nvSpPr>
        <p:spPr>
          <a:xfrm>
            <a:off x="7639049" y="1361407"/>
            <a:ext cx="1771650" cy="1938992"/>
          </a:xfrm>
          <a:prstGeom prst="rect">
            <a:avLst/>
          </a:prstGeom>
          <a:noFill/>
          <a:ln cap="flat">
            <a:solidFill>
              <a:schemeClr val="tx1"/>
            </a:solidFill>
            <a:round/>
          </a:ln>
          <a:scene3d>
            <a:camera prst="orthographicFront"/>
            <a:lightRig rig="threePt" dir="t"/>
          </a:scene3d>
          <a:sp3d/>
        </p:spPr>
        <p:txBody>
          <a:bodyPr wrap="square" rtlCol="0">
            <a:spAutoFit/>
          </a:bodyPr>
          <a:lstStyle/>
          <a:p>
            <a:pPr marL="137160" lvl="1" indent="-137160">
              <a:buFont typeface="Arial" panose="020B0604020202020204" pitchFamily="34" charset="0"/>
              <a:buChar char="•"/>
            </a:pPr>
            <a:r>
              <a:rPr lang="en-US" sz="1200" dirty="0"/>
              <a:t>Doesn’t wake up</a:t>
            </a:r>
          </a:p>
          <a:p>
            <a:pPr marL="137160" lvl="1" indent="-137160">
              <a:buFont typeface="Arial" panose="020B0604020202020204" pitchFamily="34" charset="0"/>
              <a:buChar char="•"/>
            </a:pPr>
            <a:r>
              <a:rPr lang="en-US" sz="1200" dirty="0"/>
              <a:t>Pain and dyspnea are controlled with PO medications</a:t>
            </a:r>
          </a:p>
          <a:p>
            <a:pPr marL="137160" lvl="1" indent="-137160">
              <a:buFont typeface="Arial" panose="020B0604020202020204" pitchFamily="34" charset="0"/>
              <a:buChar char="•"/>
            </a:pPr>
            <a:r>
              <a:rPr lang="en-US" sz="1200" dirty="0"/>
              <a:t>Able to return home with hospice services</a:t>
            </a:r>
          </a:p>
          <a:p>
            <a:pPr marL="137160" lvl="1" indent="-137160">
              <a:buFont typeface="Arial" panose="020B0604020202020204" pitchFamily="34" charset="0"/>
              <a:buChar char="•"/>
            </a:pPr>
            <a:r>
              <a:rPr lang="en-US" sz="1200" dirty="0"/>
              <a:t>Family has time to say goodbye</a:t>
            </a:r>
          </a:p>
          <a:p>
            <a:pPr marL="137160" indent="-137160">
              <a:buFont typeface="Arial" panose="020B0604020202020204" pitchFamily="34" charset="0"/>
              <a:buChar char="•"/>
            </a:pPr>
            <a:r>
              <a:rPr lang="en-US" sz="1200" dirty="0"/>
              <a:t>Death within days - weeks </a:t>
            </a:r>
          </a:p>
        </p:txBody>
      </p:sp>
      <p:sp>
        <p:nvSpPr>
          <p:cNvPr id="57" name="TextBox 56"/>
          <p:cNvSpPr txBox="1"/>
          <p:nvPr/>
        </p:nvSpPr>
        <p:spPr>
          <a:xfrm>
            <a:off x="7706782" y="3383997"/>
            <a:ext cx="1771650" cy="1384995"/>
          </a:xfrm>
          <a:prstGeom prst="rect">
            <a:avLst/>
          </a:prstGeom>
          <a:noFill/>
          <a:ln cap="flat">
            <a:solidFill>
              <a:schemeClr val="tx1"/>
            </a:solidFill>
            <a:round/>
          </a:ln>
          <a:scene3d>
            <a:camera prst="orthographicFront"/>
            <a:lightRig rig="threePt" dir="t"/>
          </a:scene3d>
          <a:sp3d/>
        </p:spPr>
        <p:txBody>
          <a:bodyPr wrap="square" rtlCol="0">
            <a:spAutoFit/>
          </a:bodyPr>
          <a:lstStyle/>
          <a:p>
            <a:pPr marL="137160" lvl="1" indent="-137160">
              <a:buFont typeface="Arial" panose="020B0604020202020204" pitchFamily="34" charset="0"/>
              <a:buChar char="•"/>
            </a:pPr>
            <a:r>
              <a:rPr lang="en-US" sz="1200" dirty="0"/>
              <a:t>Doesn’t wake  up</a:t>
            </a:r>
          </a:p>
          <a:p>
            <a:pPr marL="137160" indent="-137160">
              <a:buFont typeface="Arial" panose="020B0604020202020204" pitchFamily="34" charset="0"/>
              <a:buChar char="•"/>
            </a:pPr>
            <a:r>
              <a:rPr lang="en-US" sz="1200" dirty="0"/>
              <a:t>Pain and dyspnea are  controlled</a:t>
            </a:r>
          </a:p>
          <a:p>
            <a:pPr marL="137160" lvl="1" indent="-137160">
              <a:buFont typeface="Arial" panose="020B0604020202020204" pitchFamily="34" charset="0"/>
              <a:buChar char="•"/>
            </a:pPr>
            <a:r>
              <a:rPr lang="en-US" sz="1200" dirty="0"/>
              <a:t>Some time for family to gather</a:t>
            </a:r>
          </a:p>
          <a:p>
            <a:pPr marL="137160" indent="-137160">
              <a:buFont typeface="Arial" panose="020B0604020202020204" pitchFamily="34" charset="0"/>
              <a:buChar char="•"/>
            </a:pPr>
            <a:r>
              <a:rPr lang="en-US" sz="1200" dirty="0"/>
              <a:t>Death within days in inpatient hospice</a:t>
            </a:r>
          </a:p>
        </p:txBody>
      </p:sp>
      <p:sp>
        <p:nvSpPr>
          <p:cNvPr id="58" name="TextBox 57"/>
          <p:cNvSpPr txBox="1"/>
          <p:nvPr/>
        </p:nvSpPr>
        <p:spPr>
          <a:xfrm>
            <a:off x="7451255" y="4865776"/>
            <a:ext cx="1771650" cy="1569660"/>
          </a:xfrm>
          <a:prstGeom prst="rect">
            <a:avLst/>
          </a:prstGeom>
          <a:noFill/>
          <a:ln cap="flat">
            <a:solidFill>
              <a:schemeClr val="tx1"/>
            </a:solidFill>
            <a:round/>
          </a:ln>
          <a:scene3d>
            <a:camera prst="orthographicFront"/>
            <a:lightRig rig="threePt" dir="t"/>
          </a:scene3d>
          <a:sp3d/>
        </p:spPr>
        <p:txBody>
          <a:bodyPr wrap="square" rtlCol="0">
            <a:spAutoFit/>
          </a:bodyPr>
          <a:lstStyle/>
          <a:p>
            <a:pPr marL="137160" indent="-137160">
              <a:buFont typeface="Arial" panose="020B0604020202020204" pitchFamily="34" charset="0"/>
              <a:buChar char="•"/>
            </a:pPr>
            <a:r>
              <a:rPr lang="en-US" sz="1200" dirty="0"/>
              <a:t>Doesn’t wake up </a:t>
            </a:r>
          </a:p>
          <a:p>
            <a:pPr marL="137160" indent="-137160">
              <a:buFont typeface="Arial" panose="020B0604020202020204" pitchFamily="34" charset="0"/>
              <a:buChar char="•"/>
            </a:pPr>
            <a:r>
              <a:rPr lang="en-US" sz="1200" dirty="0"/>
              <a:t>Pain and dyspnea are difficult to control and require IV medications</a:t>
            </a:r>
          </a:p>
          <a:p>
            <a:pPr marL="137160" indent="-137160">
              <a:buFont typeface="Arial" panose="020B0604020202020204" pitchFamily="34" charset="0"/>
              <a:buChar char="•"/>
            </a:pPr>
            <a:r>
              <a:rPr lang="en-US" sz="1200" dirty="0"/>
              <a:t>Minimal time for family to gather</a:t>
            </a:r>
          </a:p>
          <a:p>
            <a:pPr marL="137160" indent="-137160">
              <a:buFont typeface="Arial" panose="020B0604020202020204" pitchFamily="34" charset="0"/>
              <a:buChar char="•"/>
            </a:pPr>
            <a:r>
              <a:rPr lang="en-US" sz="1200" dirty="0"/>
              <a:t>Death within minutes to hours in ICU</a:t>
            </a:r>
          </a:p>
        </p:txBody>
      </p:sp>
      <p:cxnSp>
        <p:nvCxnSpPr>
          <p:cNvPr id="59" name="Straight Arrow Connector 58"/>
          <p:cNvCxnSpPr>
            <a:stCxn id="52" idx="6"/>
          </p:cNvCxnSpPr>
          <p:nvPr/>
        </p:nvCxnSpPr>
        <p:spPr>
          <a:xfrm>
            <a:off x="7174564" y="3939452"/>
            <a:ext cx="53221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7018653" y="2691623"/>
            <a:ext cx="59510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134498" y="6193038"/>
            <a:ext cx="268227"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19589" y="6443159"/>
            <a:ext cx="4688821" cy="430887"/>
          </a:xfrm>
          <a:prstGeom prst="rect">
            <a:avLst/>
          </a:prstGeom>
          <a:noFill/>
        </p:spPr>
        <p:txBody>
          <a:bodyPr wrap="square" rtlCol="0">
            <a:spAutoFit/>
          </a:bodyPr>
          <a:lstStyle/>
          <a:p>
            <a:pPr algn="r"/>
            <a:r>
              <a:rPr lang="en-US" sz="1100" dirty="0"/>
              <a:t>Adapted from </a:t>
            </a:r>
            <a:r>
              <a:rPr lang="en-US" sz="1100" dirty="0" err="1"/>
              <a:t>Kruser</a:t>
            </a:r>
            <a:r>
              <a:rPr lang="en-US" sz="1100" dirty="0"/>
              <a:t> JM et al. J Am </a:t>
            </a:r>
            <a:r>
              <a:rPr lang="en-US" sz="1100" dirty="0" err="1"/>
              <a:t>Geriatr</a:t>
            </a:r>
            <a:r>
              <a:rPr lang="en-US" sz="1100" dirty="0"/>
              <a:t> </a:t>
            </a:r>
            <a:r>
              <a:rPr lang="en-US" sz="1100" dirty="0" err="1"/>
              <a:t>Soc</a:t>
            </a:r>
            <a:r>
              <a:rPr lang="en-US" sz="1100" dirty="0"/>
              <a:t> 2016</a:t>
            </a:r>
          </a:p>
          <a:p>
            <a:pPr algn="r"/>
            <a:r>
              <a:rPr lang="en-US" sz="1100" dirty="0"/>
              <a:t>Adapted from Steinberg A et al. J </a:t>
            </a:r>
            <a:r>
              <a:rPr lang="en-US" sz="1100" dirty="0" err="1"/>
              <a:t>Palliat</a:t>
            </a:r>
            <a:r>
              <a:rPr lang="en-US" sz="1100" dirty="0"/>
              <a:t> Med. 2022</a:t>
            </a:r>
          </a:p>
        </p:txBody>
      </p:sp>
      <p:sp>
        <p:nvSpPr>
          <p:cNvPr id="27" name="Content Placeholder 9"/>
          <p:cNvSpPr txBox="1">
            <a:spLocks/>
          </p:cNvSpPr>
          <p:nvPr/>
        </p:nvSpPr>
        <p:spPr>
          <a:xfrm>
            <a:off x="313267" y="220083"/>
            <a:ext cx="11607800" cy="5913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Best Case / Worst Case in a Case of Cardiac Arrest </a:t>
            </a:r>
          </a:p>
        </p:txBody>
      </p:sp>
    </p:spTree>
    <p:extLst>
      <p:ext uri="{BB962C8B-B14F-4D97-AF65-F5344CB8AC3E}">
        <p14:creationId xmlns:p14="http://schemas.microsoft.com/office/powerpoint/2010/main" val="27511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22" grpId="0" animBg="1"/>
      <p:bldP spid="56" grpId="0" animBg="1"/>
      <p:bldP spid="57"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9AAD2-56AA-4749-A6E3-6401F2D1B626}"/>
              </a:ext>
            </a:extLst>
          </p:cNvPr>
          <p:cNvSpPr>
            <a:spLocks noGrp="1"/>
          </p:cNvSpPr>
          <p:nvPr>
            <p:ph type="title"/>
          </p:nvPr>
        </p:nvSpPr>
        <p:spPr>
          <a:xfrm>
            <a:off x="237067" y="0"/>
            <a:ext cx="11607800" cy="1143000"/>
          </a:xfrm>
        </p:spPr>
        <p:txBody>
          <a:bodyPr>
            <a:normAutofit/>
          </a:bodyPr>
          <a:lstStyle/>
          <a:p>
            <a:pPr algn="ctr"/>
            <a:r>
              <a:rPr lang="en-US" sz="4000" dirty="0"/>
              <a:t>Best Case / Worst Case in a Case of Cardiac Arrest </a:t>
            </a:r>
          </a:p>
        </p:txBody>
      </p:sp>
      <p:sp>
        <p:nvSpPr>
          <p:cNvPr id="7" name="Rounded Rectangular Callout 6">
            <a:extLst>
              <a:ext uri="{FF2B5EF4-FFF2-40B4-BE49-F238E27FC236}">
                <a16:creationId xmlns:a16="http://schemas.microsoft.com/office/drawing/2014/main" id="{254E2D21-DF1F-AD4A-8E0B-B661EF7221E2}"/>
              </a:ext>
            </a:extLst>
          </p:cNvPr>
          <p:cNvSpPr/>
          <p:nvPr/>
        </p:nvSpPr>
        <p:spPr>
          <a:xfrm>
            <a:off x="1123950" y="1303867"/>
            <a:ext cx="9834033" cy="5080000"/>
          </a:xfrm>
          <a:prstGeom prst="wedgeRoundRectCallout">
            <a:avLst>
              <a:gd name="adj1" fmla="val -33807"/>
              <a:gd name="adj2" fmla="val 5936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Unfortunately, we cannot predict the future for John. </a:t>
            </a:r>
          </a:p>
          <a:p>
            <a:endParaRPr lang="en-US" dirty="0"/>
          </a:p>
          <a:p>
            <a:r>
              <a:rPr lang="en-US" dirty="0"/>
              <a:t>If we proceed with inserting a feeding and breathing tube, I think that the </a:t>
            </a:r>
            <a:r>
              <a:rPr lang="en-US" b="1" u="sng" dirty="0"/>
              <a:t>best</a:t>
            </a:r>
            <a:r>
              <a:rPr lang="en-US" dirty="0"/>
              <a:t> case scenario is that he will take up to 6 months to recover to the point of being awake and interactive with you by saying simple sentences and following basic instructions. I don’t anticipate he would recover enough language function to be able to read to the grandkids, which I understand was very important to him.  He would likely still need help with activities such as feeding, dressing, toileting, walking, and will require skilled nursing care for at least 3-6 months, if not for the long term. </a:t>
            </a:r>
          </a:p>
          <a:p>
            <a:endParaRPr lang="en-US" dirty="0"/>
          </a:p>
          <a:p>
            <a:r>
              <a:rPr lang="en-US" dirty="0"/>
              <a:t>I anticipate the </a:t>
            </a:r>
            <a:r>
              <a:rPr lang="en-US" b="1" u="sng" dirty="0"/>
              <a:t>worst</a:t>
            </a:r>
            <a:r>
              <a:rPr lang="en-US" dirty="0"/>
              <a:t> case scenario is that he does not wake up from this, he will suffer many complications, and unfortunately die within the intensive care unit despite pursuing all possible interventions. </a:t>
            </a:r>
          </a:p>
          <a:p>
            <a:endParaRPr lang="en-US" dirty="0"/>
          </a:p>
          <a:p>
            <a:r>
              <a:rPr lang="en-US" dirty="0"/>
              <a:t>I think the </a:t>
            </a:r>
            <a:r>
              <a:rPr lang="en-US" b="1" u="sng" dirty="0"/>
              <a:t>most</a:t>
            </a:r>
            <a:r>
              <a:rPr lang="en-US" dirty="0"/>
              <a:t> </a:t>
            </a:r>
            <a:r>
              <a:rPr lang="en-US" b="1" u="sng" dirty="0"/>
              <a:t>likely</a:t>
            </a:r>
            <a:r>
              <a:rPr lang="en-US" dirty="0"/>
              <a:t> case is somewhere in between. He will open his eyes, might be able to track you but not interact or talk with you, and will be dependent on a feeding tube for the rest of his life. He likely will have complications related to being bedbound, and may die within a few years. </a:t>
            </a:r>
          </a:p>
        </p:txBody>
      </p:sp>
    </p:spTree>
    <p:extLst>
      <p:ext uri="{BB962C8B-B14F-4D97-AF65-F5344CB8AC3E}">
        <p14:creationId xmlns:p14="http://schemas.microsoft.com/office/powerpoint/2010/main" val="3956701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9AAD2-56AA-4749-A6E3-6401F2D1B626}"/>
              </a:ext>
            </a:extLst>
          </p:cNvPr>
          <p:cNvSpPr>
            <a:spLocks noGrp="1"/>
          </p:cNvSpPr>
          <p:nvPr>
            <p:ph type="title"/>
          </p:nvPr>
        </p:nvSpPr>
        <p:spPr>
          <a:xfrm>
            <a:off x="1138765" y="0"/>
            <a:ext cx="9914467" cy="1143000"/>
          </a:xfrm>
        </p:spPr>
        <p:txBody>
          <a:bodyPr>
            <a:normAutofit fontScale="90000"/>
          </a:bodyPr>
          <a:lstStyle/>
          <a:p>
            <a:pPr algn="ctr"/>
            <a:r>
              <a:rPr lang="en-US" sz="4000" dirty="0"/>
              <a:t>Best Case / Worst Case in a Case of Cardiac Arrest </a:t>
            </a:r>
          </a:p>
        </p:txBody>
      </p:sp>
      <p:sp>
        <p:nvSpPr>
          <p:cNvPr id="7" name="Rounded Rectangular Callout 6">
            <a:extLst>
              <a:ext uri="{FF2B5EF4-FFF2-40B4-BE49-F238E27FC236}">
                <a16:creationId xmlns:a16="http://schemas.microsoft.com/office/drawing/2014/main" id="{254E2D21-DF1F-AD4A-8E0B-B661EF7221E2}"/>
              </a:ext>
            </a:extLst>
          </p:cNvPr>
          <p:cNvSpPr/>
          <p:nvPr/>
        </p:nvSpPr>
        <p:spPr>
          <a:xfrm>
            <a:off x="1430867" y="1143000"/>
            <a:ext cx="9753599" cy="5080000"/>
          </a:xfrm>
          <a:prstGeom prst="wedgeRoundRectCallout">
            <a:avLst>
              <a:gd name="adj1" fmla="val -33807"/>
              <a:gd name="adj2" fmla="val 5936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An alternative option is to focus on John’s comfort by removing the breathing tube, and honoring whatever time he has left with us. </a:t>
            </a:r>
          </a:p>
          <a:p>
            <a:endParaRPr lang="en-US" dirty="0"/>
          </a:p>
          <a:p>
            <a:r>
              <a:rPr lang="en-US" dirty="0"/>
              <a:t>In the </a:t>
            </a:r>
            <a:r>
              <a:rPr lang="en-US" b="1" u="sng" dirty="0"/>
              <a:t>best</a:t>
            </a:r>
            <a:r>
              <a:rPr lang="en-US" dirty="0"/>
              <a:t> case scenario, he may be able to return home with hospice support. His pain and breathing will be controlled with medications by mouth. I do not anticipate he will wake up. He might be with us for days to a few weeks, which may allow the family time to say good bye. </a:t>
            </a:r>
          </a:p>
          <a:p>
            <a:endParaRPr lang="en-US" dirty="0"/>
          </a:p>
          <a:p>
            <a:r>
              <a:rPr lang="en-US" dirty="0"/>
              <a:t>In the </a:t>
            </a:r>
            <a:r>
              <a:rPr lang="en-US" b="1" u="sng" dirty="0"/>
              <a:t>worst</a:t>
            </a:r>
            <a:r>
              <a:rPr lang="en-US" dirty="0"/>
              <a:t> case, pain and shortness of breath will be difficult to control once the breathing tube is removed, and he will require frequent IV medications for comfort. He may die within minutes to hours in the intensive care unit, limiting the time family is able to spend together at his bedside. </a:t>
            </a:r>
          </a:p>
          <a:p>
            <a:endParaRPr lang="en-US" dirty="0"/>
          </a:p>
          <a:p>
            <a:r>
              <a:rPr lang="en-US" dirty="0"/>
              <a:t>In the </a:t>
            </a:r>
            <a:r>
              <a:rPr lang="en-US" b="1" u="sng" dirty="0"/>
              <a:t>most likely </a:t>
            </a:r>
            <a:r>
              <a:rPr lang="en-US" dirty="0"/>
              <a:t>case, he may experience pain and difficulty breathing, requiring the support of an inpatient hospice unit to keep him comfortable. I anticipate he may die within days, allowing time for family to gather.  </a:t>
            </a:r>
          </a:p>
        </p:txBody>
      </p:sp>
    </p:spTree>
    <p:extLst>
      <p:ext uri="{BB962C8B-B14F-4D97-AF65-F5344CB8AC3E}">
        <p14:creationId xmlns:p14="http://schemas.microsoft.com/office/powerpoint/2010/main" val="1150215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Large Group Debrief</a:t>
            </a:r>
          </a:p>
        </p:txBody>
      </p:sp>
      <p:sp>
        <p:nvSpPr>
          <p:cNvPr id="3" name="Content Placeholder 2"/>
          <p:cNvSpPr>
            <a:spLocks noGrp="1"/>
          </p:cNvSpPr>
          <p:nvPr>
            <p:ph idx="1"/>
          </p:nvPr>
        </p:nvSpPr>
        <p:spPr/>
        <p:txBody>
          <a:bodyPr/>
          <a:lstStyle/>
          <a:p>
            <a:r>
              <a:rPr lang="en-US" dirty="0"/>
              <a:t>What did it feel like to use this framework and phrases? </a:t>
            </a:r>
          </a:p>
          <a:p>
            <a:endParaRPr lang="en-US" dirty="0"/>
          </a:p>
          <a:p>
            <a:r>
              <a:rPr lang="en-US" dirty="0"/>
              <a:t>What was your biggest challenge?</a:t>
            </a:r>
          </a:p>
          <a:p>
            <a:endParaRPr lang="en-US" dirty="0"/>
          </a:p>
          <a:p>
            <a:r>
              <a:rPr lang="en-US" dirty="0"/>
              <a:t>How do you anticipate implementing this tool in your daily practice? </a:t>
            </a:r>
          </a:p>
          <a:p>
            <a:endParaRPr lang="en-US" dirty="0"/>
          </a:p>
          <a:p>
            <a:r>
              <a:rPr lang="en-US" dirty="0"/>
              <a:t>What preparation do you anticipate needing prior to speaking with family? </a:t>
            </a:r>
          </a:p>
        </p:txBody>
      </p:sp>
    </p:spTree>
    <p:extLst>
      <p:ext uri="{BB962C8B-B14F-4D97-AF65-F5344CB8AC3E}">
        <p14:creationId xmlns:p14="http://schemas.microsoft.com/office/powerpoint/2010/main" val="1925678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44C0-9380-4A4B-9198-A1037378DE49}"/>
              </a:ext>
            </a:extLst>
          </p:cNvPr>
          <p:cNvSpPr>
            <a:spLocks noGrp="1"/>
          </p:cNvSpPr>
          <p:nvPr>
            <p:ph type="title"/>
          </p:nvPr>
        </p:nvSpPr>
        <p:spPr>
          <a:xfrm>
            <a:off x="838200" y="68792"/>
            <a:ext cx="10515600" cy="1325563"/>
          </a:xfrm>
        </p:spPr>
        <p:txBody>
          <a:bodyPr/>
          <a:lstStyle/>
          <a:p>
            <a:pPr algn="ctr"/>
            <a:r>
              <a:rPr lang="en-US" dirty="0"/>
              <a:t>Pearls</a:t>
            </a:r>
          </a:p>
        </p:txBody>
      </p:sp>
      <p:sp>
        <p:nvSpPr>
          <p:cNvPr id="3" name="Content Placeholder 2">
            <a:extLst>
              <a:ext uri="{FF2B5EF4-FFF2-40B4-BE49-F238E27FC236}">
                <a16:creationId xmlns:a16="http://schemas.microsoft.com/office/drawing/2014/main" id="{EA712CC3-D1A9-4E1C-A997-8DE2A514B3FF}"/>
              </a:ext>
            </a:extLst>
          </p:cNvPr>
          <p:cNvSpPr>
            <a:spLocks noGrp="1"/>
          </p:cNvSpPr>
          <p:nvPr>
            <p:ph idx="1"/>
          </p:nvPr>
        </p:nvSpPr>
        <p:spPr>
          <a:xfrm>
            <a:off x="838200" y="1588559"/>
            <a:ext cx="10515600" cy="4351338"/>
          </a:xfrm>
        </p:spPr>
        <p:txBody>
          <a:bodyPr>
            <a:normAutofit/>
          </a:bodyPr>
          <a:lstStyle/>
          <a:p>
            <a:r>
              <a:rPr lang="en-US" sz="2400" dirty="0"/>
              <a:t>Prognostic uncertainty is the RULE in severe acute brain injury</a:t>
            </a:r>
          </a:p>
          <a:p>
            <a:pPr>
              <a:buFont typeface="Arial" panose="020B0604020202020204" pitchFamily="34" charset="0"/>
              <a:buChar char="•"/>
            </a:pPr>
            <a:endParaRPr lang="en-US" sz="2400" dirty="0"/>
          </a:p>
          <a:p>
            <a:pPr>
              <a:buFont typeface="Arial" panose="020B0604020202020204" pitchFamily="34" charset="0"/>
              <a:buChar char="•"/>
            </a:pPr>
            <a:r>
              <a:rPr lang="en-US" sz="2400" dirty="0"/>
              <a:t>The Best Case / Worst Case framework can be a tool to help make high-stakes decisions in the setting of prognostic uncertainty</a:t>
            </a:r>
          </a:p>
          <a:p>
            <a:pPr>
              <a:buFont typeface="Arial" panose="020B0604020202020204" pitchFamily="34" charset="0"/>
              <a:buChar char="•"/>
            </a:pPr>
            <a:endParaRPr lang="en-US" sz="2400" dirty="0"/>
          </a:p>
          <a:p>
            <a:pPr>
              <a:spcBef>
                <a:spcPts val="0"/>
              </a:spcBef>
            </a:pPr>
            <a:r>
              <a:rPr lang="en-US" sz="2400" dirty="0"/>
              <a:t>Anticipate spending time formulating the range of possible outcomes with your team prior to presenting this to patients/families.</a:t>
            </a:r>
          </a:p>
          <a:p>
            <a:pPr>
              <a:spcBef>
                <a:spcPts val="0"/>
              </a:spcBef>
            </a:pPr>
            <a:endParaRPr lang="en-US" sz="2400" dirty="0"/>
          </a:p>
          <a:p>
            <a:pPr>
              <a:spcBef>
                <a:spcPts val="0"/>
              </a:spcBef>
            </a:pPr>
            <a:r>
              <a:rPr lang="en-US" sz="2400" dirty="0"/>
              <a:t>This framework </a:t>
            </a:r>
            <a:r>
              <a:rPr lang="en-US" sz="2300" dirty="0"/>
              <a:t>improves patient/family engagement in decision-making and ensures that treatment decisions are in line with their values and preferences. </a:t>
            </a:r>
          </a:p>
          <a:p>
            <a:pPr>
              <a:spcBef>
                <a:spcPts val="0"/>
              </a:spcBef>
            </a:pPr>
            <a:endParaRPr lang="en-US" sz="2300" dirty="0"/>
          </a:p>
          <a:p>
            <a:pPr>
              <a:spcBef>
                <a:spcPts val="0"/>
              </a:spcBef>
            </a:pPr>
            <a:endParaRPr lang="en-US" sz="2300" dirty="0"/>
          </a:p>
          <a:p>
            <a:pPr>
              <a:spcBef>
                <a:spcPts val="0"/>
              </a:spcBef>
            </a:pPr>
            <a:endParaRPr lang="en-US" sz="2300" dirty="0"/>
          </a:p>
          <a:p>
            <a:pPr>
              <a:buFont typeface="Arial" panose="020B0604020202020204" pitchFamily="34" charset="0"/>
              <a:buChar char="•"/>
            </a:pPr>
            <a:endParaRPr lang="en-US" sz="2400" dirty="0"/>
          </a:p>
          <a:p>
            <a:pPr marL="0" indent="0">
              <a:buNone/>
            </a:pPr>
            <a:endParaRPr lang="en-US" sz="2400" dirty="0"/>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2536739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44C0-9380-4A4B-9198-A1037378DE49}"/>
              </a:ext>
            </a:extLst>
          </p:cNvPr>
          <p:cNvSpPr>
            <a:spLocks noGrp="1"/>
          </p:cNvSpPr>
          <p:nvPr>
            <p:ph type="title"/>
          </p:nvPr>
        </p:nvSpPr>
        <p:spPr>
          <a:xfrm>
            <a:off x="838200" y="153458"/>
            <a:ext cx="10515600" cy="1325563"/>
          </a:xfrm>
        </p:spPr>
        <p:txBody>
          <a:bodyPr/>
          <a:lstStyle/>
          <a:p>
            <a:pPr algn="ctr"/>
            <a:r>
              <a:rPr lang="en-US" dirty="0"/>
              <a:t>Acknowledgement</a:t>
            </a:r>
          </a:p>
        </p:txBody>
      </p:sp>
      <p:sp>
        <p:nvSpPr>
          <p:cNvPr id="3" name="Content Placeholder 2">
            <a:extLst>
              <a:ext uri="{FF2B5EF4-FFF2-40B4-BE49-F238E27FC236}">
                <a16:creationId xmlns:a16="http://schemas.microsoft.com/office/drawing/2014/main" id="{EA712CC3-D1A9-4E1C-A997-8DE2A514B3FF}"/>
              </a:ext>
            </a:extLst>
          </p:cNvPr>
          <p:cNvSpPr>
            <a:spLocks noGrp="1"/>
          </p:cNvSpPr>
          <p:nvPr>
            <p:ph idx="1"/>
          </p:nvPr>
        </p:nvSpPr>
        <p:spPr/>
        <p:txBody>
          <a:bodyPr/>
          <a:lstStyle/>
          <a:p>
            <a:r>
              <a:rPr lang="en-US" sz="2200" dirty="0"/>
              <a:t>Margaret “Gretchen” </a:t>
            </a:r>
            <a:r>
              <a:rPr lang="en-US" sz="2200" dirty="0" err="1"/>
              <a:t>Schwarze</a:t>
            </a:r>
            <a:r>
              <a:rPr lang="en-US" sz="2200" dirty="0"/>
              <a:t> MD, Toby Campbell MD, and Amy </a:t>
            </a:r>
            <a:r>
              <a:rPr lang="en-US" sz="2200" dirty="0" err="1"/>
              <a:t>Zelenski</a:t>
            </a:r>
            <a:r>
              <a:rPr lang="en-US" sz="2200" dirty="0"/>
              <a:t> PhD for developing the Best Case / Worst Case framework.</a:t>
            </a:r>
          </a:p>
          <a:p>
            <a:endParaRPr lang="en-US" sz="2200" dirty="0"/>
          </a:p>
          <a:p>
            <a:r>
              <a:rPr lang="en-US" sz="2200" dirty="0"/>
              <a:t>Ellen and Peter O. Johnson Chair in Palliative Care for generously funding this project.</a:t>
            </a:r>
          </a:p>
          <a:p>
            <a:endParaRPr lang="en-US" sz="2200" dirty="0"/>
          </a:p>
          <a:p>
            <a:r>
              <a:rPr lang="en-US" sz="2200" dirty="0" err="1"/>
              <a:t>TruScribe</a:t>
            </a:r>
            <a:r>
              <a:rPr lang="en-US" sz="2200" dirty="0"/>
              <a:t> for collaboration on the animated video. </a:t>
            </a:r>
          </a:p>
          <a:p>
            <a:endParaRPr lang="en-US" sz="2200" dirty="0"/>
          </a:p>
          <a:p>
            <a:r>
              <a:rPr lang="en-US" sz="2200" dirty="0"/>
              <a:t>Some slides adapted from Winnie Lau MD, </a:t>
            </a:r>
            <a:r>
              <a:rPr lang="en-US" sz="2200"/>
              <a:t>Claire Creutzfeldt MD, </a:t>
            </a:r>
            <a:r>
              <a:rPr lang="en-US" sz="2200" dirty="0"/>
              <a:t>and EPEC-N Project in collaboration with the International Neuropalliative Care Society.</a:t>
            </a:r>
          </a:p>
          <a:p>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966" y="3667872"/>
            <a:ext cx="2629267" cy="666843"/>
          </a:xfrm>
          <a:prstGeom prst="rect">
            <a:avLst/>
          </a:prstGeom>
        </p:spPr>
      </p:pic>
    </p:spTree>
    <p:extLst>
      <p:ext uri="{BB962C8B-B14F-4D97-AF65-F5344CB8AC3E}">
        <p14:creationId xmlns:p14="http://schemas.microsoft.com/office/powerpoint/2010/main" val="305874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53391"/>
            <a:ext cx="10515600" cy="989121"/>
          </a:xfrm>
          <a:noFill/>
          <a:ln>
            <a:noFill/>
          </a:ln>
        </p:spPr>
        <p:txBody>
          <a:bodyPr>
            <a:normAutofit/>
          </a:bodyPr>
          <a:lstStyle/>
          <a:p>
            <a:pPr algn="ctr"/>
            <a:r>
              <a:rPr lang="en-US" dirty="0"/>
              <a:t>Questions?</a:t>
            </a:r>
          </a:p>
        </p:txBody>
      </p:sp>
      <p:sp>
        <p:nvSpPr>
          <p:cNvPr id="3" name="Content Placeholder 2"/>
          <p:cNvSpPr>
            <a:spLocks noGrp="1"/>
          </p:cNvSpPr>
          <p:nvPr>
            <p:ph idx="1"/>
          </p:nvPr>
        </p:nvSpPr>
        <p:spPr>
          <a:xfrm>
            <a:off x="838200" y="5401733"/>
            <a:ext cx="10515600" cy="529696"/>
          </a:xfrm>
        </p:spPr>
        <p:txBody>
          <a:bodyPr>
            <a:noAutofit/>
          </a:bodyPr>
          <a:lstStyle/>
          <a:p>
            <a:pPr marL="0" indent="0" algn="ctr">
              <a:buNone/>
            </a:pPr>
            <a:r>
              <a:rPr lang="en-US" sz="2000" dirty="0">
                <a:hlinkClick r:id="rId2"/>
              </a:rPr>
              <a:t>Neha_Kramer@rush.edu</a:t>
            </a:r>
            <a:endParaRPr lang="en-US" sz="2000" dirty="0"/>
          </a:p>
          <a:p>
            <a:pPr marL="0" indent="0" algn="ctr">
              <a:buNone/>
            </a:pPr>
            <a:r>
              <a:rPr lang="pt-BR" sz="2000" dirty="0">
                <a:hlinkClick r:id="rId3"/>
              </a:rPr>
              <a:t>Jessica.Besbris@cshs.org</a:t>
            </a:r>
            <a:endParaRPr lang="pt-BR" sz="2000" dirty="0"/>
          </a:p>
          <a:p>
            <a:pPr marL="0" indent="0" algn="ctr">
              <a:buNone/>
            </a:pPr>
            <a:r>
              <a:rPr lang="pt-BR" sz="2000" dirty="0">
                <a:hlinkClick r:id="rId4"/>
              </a:rPr>
              <a:t>baker@neurology.wisc.edu</a:t>
            </a:r>
            <a:endParaRPr lang="pt-BR" sz="2000" dirty="0"/>
          </a:p>
          <a:p>
            <a:endParaRPr lang="en-US" sz="2000" dirty="0"/>
          </a:p>
        </p:txBody>
      </p:sp>
      <p:pic>
        <p:nvPicPr>
          <p:cNvPr id="1638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218" t="40312" r="52406" b="13352"/>
          <a:stretch/>
        </p:blipFill>
        <p:spPr bwMode="auto">
          <a:xfrm>
            <a:off x="2457184" y="1726484"/>
            <a:ext cx="3018828" cy="3081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6"/>
          <a:stretch>
            <a:fillRect/>
          </a:stretch>
        </p:blipFill>
        <p:spPr>
          <a:xfrm>
            <a:off x="6676378" y="1385195"/>
            <a:ext cx="3780378" cy="3763651"/>
          </a:xfrm>
          <a:prstGeom prst="rect">
            <a:avLst/>
          </a:prstGeom>
        </p:spPr>
      </p:pic>
    </p:spTree>
    <p:extLst>
      <p:ext uri="{BB962C8B-B14F-4D97-AF65-F5344CB8AC3E}">
        <p14:creationId xmlns:p14="http://schemas.microsoft.com/office/powerpoint/2010/main" val="3691323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467" y="618878"/>
            <a:ext cx="8001001" cy="1867641"/>
          </a:xfrm>
        </p:spPr>
        <p:txBody>
          <a:bodyPr>
            <a:noAutofit/>
          </a:bodyPr>
          <a:lstStyle/>
          <a:p>
            <a:r>
              <a:rPr lang="en-US" sz="5400" dirty="0"/>
              <a:t>Best Case / Worst Case: Neurology </a:t>
            </a:r>
          </a:p>
        </p:txBody>
      </p:sp>
      <p:sp>
        <p:nvSpPr>
          <p:cNvPr id="3" name="Subtitle 2"/>
          <p:cNvSpPr>
            <a:spLocks noGrp="1"/>
          </p:cNvSpPr>
          <p:nvPr>
            <p:ph type="subTitle" idx="1"/>
          </p:nvPr>
        </p:nvSpPr>
        <p:spPr>
          <a:xfrm>
            <a:off x="1424609" y="2950031"/>
            <a:ext cx="9144000" cy="1655762"/>
          </a:xfrm>
        </p:spPr>
        <p:txBody>
          <a:bodyPr>
            <a:normAutofit fontScale="25000" lnSpcReduction="20000"/>
          </a:bodyPr>
          <a:lstStyle/>
          <a:p>
            <a:endParaRPr lang="en-US" dirty="0"/>
          </a:p>
          <a:p>
            <a:r>
              <a:rPr lang="en-US" sz="9600" dirty="0"/>
              <a:t>Jessica Baker, MD, University of Wisconsin, Madison, WI, USA</a:t>
            </a:r>
          </a:p>
          <a:p>
            <a:endParaRPr lang="en-US" sz="9600" dirty="0"/>
          </a:p>
          <a:p>
            <a:r>
              <a:rPr lang="en-US" sz="9600" dirty="0"/>
              <a:t>Jessica Besbris, MD, Cedars-Sinai Medical Center, Los Angeles, CA, USA</a:t>
            </a:r>
          </a:p>
          <a:p>
            <a:endParaRPr lang="en-US" sz="9600" dirty="0"/>
          </a:p>
          <a:p>
            <a:r>
              <a:rPr lang="en-US" sz="9600" dirty="0"/>
              <a:t>Neha M Kramer, MD, Rush University Medical Center, Chicago, IL, USA</a:t>
            </a:r>
          </a:p>
          <a:p>
            <a:endParaRPr lang="en-US" sz="9600" dirty="0"/>
          </a:p>
        </p:txBody>
      </p:sp>
      <p:pic>
        <p:nvPicPr>
          <p:cNvPr id="4" name="Picture 3">
            <a:extLst>
              <a:ext uri="{FF2B5EF4-FFF2-40B4-BE49-F238E27FC236}">
                <a16:creationId xmlns:a16="http://schemas.microsoft.com/office/drawing/2014/main" id="{E2D9BFC7-D94C-DB57-79D3-A3C917C0B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45" y="5823572"/>
            <a:ext cx="12024920" cy="730598"/>
          </a:xfrm>
          <a:prstGeom prst="rect">
            <a:avLst/>
          </a:prstGeom>
        </p:spPr>
      </p:pic>
      <p:pic>
        <p:nvPicPr>
          <p:cNvPr id="5" name="Picture 4" descr="A cartoon of a person and a sign&#10;&#10;Description automatically generated">
            <a:extLst>
              <a:ext uri="{FF2B5EF4-FFF2-40B4-BE49-F238E27FC236}">
                <a16:creationId xmlns:a16="http://schemas.microsoft.com/office/drawing/2014/main" id="{FA453E32-BAC3-AB3B-BA3C-6A42621F6F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1199" y="306141"/>
            <a:ext cx="3674911" cy="2180378"/>
          </a:xfrm>
          <a:prstGeom prst="rect">
            <a:avLst/>
          </a:prstGeom>
        </p:spPr>
      </p:pic>
    </p:spTree>
    <p:extLst>
      <p:ext uri="{BB962C8B-B14F-4D97-AF65-F5344CB8AC3E}">
        <p14:creationId xmlns:p14="http://schemas.microsoft.com/office/powerpoint/2010/main" val="1116824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8"/>
            <a:ext cx="10515600" cy="1325563"/>
          </a:xfrm>
        </p:spPr>
        <p:txBody>
          <a:bodyPr/>
          <a:lstStyle/>
          <a:p>
            <a:pPr algn="ctr"/>
            <a:r>
              <a:rPr lang="en-US" dirty="0"/>
              <a:t>Objectives</a:t>
            </a:r>
          </a:p>
        </p:txBody>
      </p:sp>
      <p:sp>
        <p:nvSpPr>
          <p:cNvPr id="3" name="Content Placeholder 2"/>
          <p:cNvSpPr>
            <a:spLocks noGrp="1"/>
          </p:cNvSpPr>
          <p:nvPr>
            <p:ph idx="1"/>
          </p:nvPr>
        </p:nvSpPr>
        <p:spPr/>
        <p:txBody>
          <a:bodyPr>
            <a:normAutofit/>
          </a:bodyPr>
          <a:lstStyle/>
          <a:p>
            <a:r>
              <a:rPr lang="en-US" sz="2600" dirty="0">
                <a:ea typeface="+mn-lt"/>
                <a:cs typeface="+mn-lt"/>
              </a:rPr>
              <a:t>Examine the illness trajectory of Severe Acute Brain Injury (SABI) as a classic example of prognostic uncertainty</a:t>
            </a:r>
          </a:p>
          <a:p>
            <a:endParaRPr lang="en-US" sz="2600" dirty="0">
              <a:ea typeface="+mn-lt"/>
              <a:cs typeface="+mn-lt"/>
            </a:endParaRPr>
          </a:p>
          <a:p>
            <a:r>
              <a:rPr lang="en-US" sz="2600" dirty="0">
                <a:ea typeface="+mn-lt"/>
                <a:cs typeface="+mn-lt"/>
              </a:rPr>
              <a:t>Introduce the purpose and history of the Best Case / Worst Case Framework</a:t>
            </a:r>
          </a:p>
          <a:p>
            <a:pPr>
              <a:buFont typeface="Arial" panose="020B0604020202020204" pitchFamily="34" charset="0"/>
              <a:buChar char="•"/>
            </a:pPr>
            <a:endParaRPr lang="en-US" sz="2600" dirty="0"/>
          </a:p>
          <a:p>
            <a:pPr>
              <a:buFont typeface="Arial" panose="020B0604020202020204" pitchFamily="34" charset="0"/>
              <a:buChar char="•"/>
            </a:pPr>
            <a:r>
              <a:rPr lang="en-US" sz="2600" dirty="0"/>
              <a:t>Apply the Best Case / Worse Case communication framework to help make high-stakes decisions in the setting of prognostic uncertainty </a:t>
            </a:r>
          </a:p>
          <a:p>
            <a:pPr marL="0" indent="0">
              <a:buNone/>
            </a:pPr>
            <a:endParaRPr lang="en-US" sz="2600" dirty="0"/>
          </a:p>
          <a:p>
            <a:pPr>
              <a:buFont typeface="Arial" panose="020B0604020202020204" pitchFamily="34" charset="0"/>
              <a:buChar char="•"/>
            </a:pPr>
            <a:endParaRPr lang="en-US" sz="2600" dirty="0"/>
          </a:p>
          <a:p>
            <a:pPr>
              <a:buFont typeface="Arial" panose="020B0604020202020204" pitchFamily="34" charset="0"/>
              <a:buChar char="•"/>
            </a:pPr>
            <a:endParaRPr lang="en-US" sz="2600" dirty="0"/>
          </a:p>
          <a:p>
            <a:pPr>
              <a:buFont typeface="Arial" panose="020B0604020202020204" pitchFamily="34" charset="0"/>
              <a:buChar char="•"/>
            </a:pPr>
            <a:endParaRPr lang="en-US" sz="2600" dirty="0">
              <a:ea typeface="+mn-lt"/>
              <a:cs typeface="+mn-lt"/>
            </a:endParaRPr>
          </a:p>
          <a:p>
            <a:endParaRPr lang="en-US" sz="2600" dirty="0"/>
          </a:p>
        </p:txBody>
      </p:sp>
    </p:spTree>
    <p:extLst>
      <p:ext uri="{BB962C8B-B14F-4D97-AF65-F5344CB8AC3E}">
        <p14:creationId xmlns:p14="http://schemas.microsoft.com/office/powerpoint/2010/main" val="241151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9770"/>
            <a:ext cx="10515600" cy="1325563"/>
          </a:xfrm>
        </p:spPr>
        <p:txBody>
          <a:bodyPr/>
          <a:lstStyle/>
          <a:p>
            <a:pPr algn="ctr"/>
            <a:r>
              <a:rPr lang="de-DE" dirty="0"/>
              <a:t>Severe Acute Brain Injury (SABI)</a:t>
            </a:r>
          </a:p>
        </p:txBody>
      </p:sp>
      <p:sp>
        <p:nvSpPr>
          <p:cNvPr id="5" name="Content Placeholder 4"/>
          <p:cNvSpPr>
            <a:spLocks noGrp="1"/>
          </p:cNvSpPr>
          <p:nvPr>
            <p:ph sz="half" idx="2"/>
          </p:nvPr>
        </p:nvSpPr>
        <p:spPr/>
        <p:txBody>
          <a:bodyPr/>
          <a:lstStyle/>
          <a:p>
            <a:pPr marL="342900" indent="-342900"/>
            <a:r>
              <a:rPr lang="en-US" sz="2600" dirty="0"/>
              <a:t>Stroke</a:t>
            </a:r>
          </a:p>
          <a:p>
            <a:pPr marL="800100" lvl="1" indent="-342900"/>
            <a:r>
              <a:rPr lang="en-US" sz="2600" dirty="0"/>
              <a:t>Ischemic stroke</a:t>
            </a:r>
          </a:p>
          <a:p>
            <a:pPr marL="800100" lvl="1" indent="-342900"/>
            <a:r>
              <a:rPr lang="en-US" sz="2600" dirty="0"/>
              <a:t>Intracerebral hemorrhage</a:t>
            </a:r>
          </a:p>
          <a:p>
            <a:pPr marL="800100" lvl="1" indent="-342900"/>
            <a:r>
              <a:rPr lang="en-US" sz="2600" dirty="0"/>
              <a:t>Subarachnoid hemorrhage</a:t>
            </a:r>
          </a:p>
          <a:p>
            <a:pPr marL="214313" indent="-214313"/>
            <a:endParaRPr lang="en-US" sz="2600" dirty="0"/>
          </a:p>
          <a:p>
            <a:pPr marL="214313" indent="-214313"/>
            <a:r>
              <a:rPr lang="en-US" sz="2600" dirty="0"/>
              <a:t>Traumatic Brain Injury</a:t>
            </a:r>
          </a:p>
          <a:p>
            <a:pPr marL="214313" indent="-214313"/>
            <a:endParaRPr lang="en-US" sz="2600" dirty="0"/>
          </a:p>
          <a:p>
            <a:pPr marL="214313" indent="-214313"/>
            <a:r>
              <a:rPr lang="en-US" sz="2600" dirty="0"/>
              <a:t>Hypoxic Ischemic Injury (Cardiac Arrest)</a:t>
            </a:r>
          </a:p>
          <a:p>
            <a:endParaRPr lang="en-US" dirty="0"/>
          </a:p>
        </p:txBody>
      </p:sp>
      <p:pic>
        <p:nvPicPr>
          <p:cNvPr id="7" name="Picture 6" descr="altimore MD Traumatic Brain Injury Attorney"/>
          <p:cNvPicPr/>
          <p:nvPr/>
        </p:nvPicPr>
        <p:blipFill>
          <a:blip r:embed="rId3">
            <a:extLst>
              <a:ext uri="{28A0092B-C50C-407E-A947-70E740481C1C}">
                <a14:useLocalDpi xmlns:a14="http://schemas.microsoft.com/office/drawing/2010/main" val="0"/>
              </a:ext>
            </a:extLst>
          </a:blip>
          <a:srcRect/>
          <a:stretch>
            <a:fillRect/>
          </a:stretch>
        </p:blipFill>
        <p:spPr bwMode="auto">
          <a:xfrm>
            <a:off x="2104772" y="1455333"/>
            <a:ext cx="3703064" cy="3246236"/>
          </a:xfrm>
          <a:prstGeom prst="rect">
            <a:avLst/>
          </a:prstGeom>
          <a:noFill/>
          <a:ln>
            <a:noFill/>
          </a:ln>
        </p:spPr>
      </p:pic>
      <p:sp>
        <p:nvSpPr>
          <p:cNvPr id="8" name="TextBox 7"/>
          <p:cNvSpPr txBox="1"/>
          <p:nvPr/>
        </p:nvSpPr>
        <p:spPr>
          <a:xfrm>
            <a:off x="2438400" y="5105400"/>
            <a:ext cx="2209800" cy="1338828"/>
          </a:xfrm>
          <a:prstGeom prst="rect">
            <a:avLst/>
          </a:prstGeom>
          <a:solidFill>
            <a:schemeClr val="tx2"/>
          </a:solidFill>
        </p:spPr>
        <p:txBody>
          <a:bodyPr wrap="square" rtlCol="0">
            <a:spAutoFit/>
          </a:bodyPr>
          <a:lstStyle/>
          <a:p>
            <a:pPr algn="ctr"/>
            <a:r>
              <a:rPr lang="en-US" sz="2700" dirty="0">
                <a:solidFill>
                  <a:schemeClr val="bg1"/>
                </a:solidFill>
              </a:rPr>
              <a:t>12 million</a:t>
            </a:r>
          </a:p>
          <a:p>
            <a:pPr algn="ctr"/>
            <a:r>
              <a:rPr lang="en-US" sz="2700" dirty="0">
                <a:solidFill>
                  <a:schemeClr val="bg1"/>
                </a:solidFill>
              </a:rPr>
              <a:t> deaths</a:t>
            </a:r>
          </a:p>
          <a:p>
            <a:pPr algn="ctr"/>
            <a:r>
              <a:rPr lang="en-US" sz="2700" dirty="0">
                <a:solidFill>
                  <a:schemeClr val="bg1"/>
                </a:solidFill>
              </a:rPr>
              <a:t>annually</a:t>
            </a:r>
          </a:p>
        </p:txBody>
      </p:sp>
    </p:spTree>
    <p:extLst>
      <p:ext uri="{BB962C8B-B14F-4D97-AF65-F5344CB8AC3E}">
        <p14:creationId xmlns:p14="http://schemas.microsoft.com/office/powerpoint/2010/main" val="97672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35"/>
            <a:ext cx="10515600" cy="1325563"/>
          </a:xfrm>
        </p:spPr>
        <p:txBody>
          <a:bodyPr/>
          <a:lstStyle/>
          <a:p>
            <a:pPr algn="ctr"/>
            <a:r>
              <a:rPr lang="en-US" dirty="0"/>
              <a:t>Severe Acute Brain Injury (SABI)</a:t>
            </a:r>
          </a:p>
        </p:txBody>
      </p:sp>
      <p:sp>
        <p:nvSpPr>
          <p:cNvPr id="3" name="Content Placeholder 2"/>
          <p:cNvSpPr>
            <a:spLocks noGrp="1"/>
          </p:cNvSpPr>
          <p:nvPr>
            <p:ph idx="1"/>
          </p:nvPr>
        </p:nvSpPr>
        <p:spPr>
          <a:xfrm>
            <a:off x="838200" y="1444198"/>
            <a:ext cx="10515600" cy="4351338"/>
          </a:xfrm>
        </p:spPr>
        <p:txBody>
          <a:bodyPr>
            <a:normAutofit fontScale="92500" lnSpcReduction="10000"/>
          </a:bodyPr>
          <a:lstStyle/>
          <a:p>
            <a:r>
              <a:rPr lang="en-US" sz="2600" dirty="0"/>
              <a:t>Acute neurologic catastrophe associated with decreased consciousness or even coma</a:t>
            </a:r>
          </a:p>
          <a:p>
            <a:endParaRPr lang="en-US" sz="2600" dirty="0"/>
          </a:p>
          <a:p>
            <a:r>
              <a:rPr lang="en-US" sz="2600" dirty="0"/>
              <a:t>Chronically can lead to dramatic changes of one’s function, social roles, relationships, personhood</a:t>
            </a:r>
          </a:p>
          <a:p>
            <a:endParaRPr lang="en-US" sz="2600" dirty="0"/>
          </a:p>
          <a:p>
            <a:r>
              <a:rPr lang="en-US" sz="2600" dirty="0"/>
              <a:t>Treatment decisions must be made quickly</a:t>
            </a:r>
          </a:p>
          <a:p>
            <a:endParaRPr lang="en-US" sz="2600" dirty="0"/>
          </a:p>
          <a:p>
            <a:r>
              <a:rPr lang="en-US" sz="2600" dirty="0"/>
              <a:t>Prognostic uncertainty is the RULE</a:t>
            </a:r>
          </a:p>
          <a:p>
            <a:endParaRPr lang="en-US" sz="2600" dirty="0"/>
          </a:p>
          <a:p>
            <a:r>
              <a:rPr lang="en-US" sz="2600" dirty="0"/>
              <a:t>GOC conversations occur with surrogates</a:t>
            </a:r>
          </a:p>
          <a:p>
            <a:endParaRPr lang="en-US" sz="2600" dirty="0"/>
          </a:p>
        </p:txBody>
      </p:sp>
    </p:spTree>
    <p:extLst>
      <p:ext uri="{BB962C8B-B14F-4D97-AF65-F5344CB8AC3E}">
        <p14:creationId xmlns:p14="http://schemas.microsoft.com/office/powerpoint/2010/main" val="2798619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011680" y="1240881"/>
            <a:ext cx="3327238" cy="2184586"/>
            <a:chOff x="58208" y="33252"/>
            <a:chExt cx="4027108" cy="2328744"/>
          </a:xfrm>
        </p:grpSpPr>
        <p:cxnSp>
          <p:nvCxnSpPr>
            <p:cNvPr id="6" name="Straight Connector 5"/>
            <p:cNvCxnSpPr/>
            <p:nvPr/>
          </p:nvCxnSpPr>
          <p:spPr>
            <a:xfrm>
              <a:off x="690238" y="33252"/>
              <a:ext cx="14500" cy="19594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690238" y="1992664"/>
              <a:ext cx="295114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04738" y="300685"/>
              <a:ext cx="1724915" cy="4764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Freeform 19"/>
            <p:cNvSpPr/>
            <p:nvPr/>
          </p:nvSpPr>
          <p:spPr>
            <a:xfrm>
              <a:off x="2415848" y="347725"/>
              <a:ext cx="1062979" cy="1644939"/>
            </a:xfrm>
            <a:custGeom>
              <a:avLst/>
              <a:gdLst>
                <a:gd name="connsiteX0" fmla="*/ 0 w 1614800"/>
                <a:gd name="connsiteY0" fmla="*/ 860 h 2352846"/>
                <a:gd name="connsiteX1" fmla="*/ 830917 w 1614800"/>
                <a:gd name="connsiteY1" fmla="*/ 314458 h 2352846"/>
                <a:gd name="connsiteX2" fmla="*/ 1144470 w 1614800"/>
                <a:gd name="connsiteY2" fmla="*/ 1929489 h 2352846"/>
                <a:gd name="connsiteX3" fmla="*/ 1614800 w 1614800"/>
                <a:gd name="connsiteY3" fmla="*/ 2352846 h 2352846"/>
              </a:gdLst>
              <a:ahLst/>
              <a:cxnLst>
                <a:cxn ang="0">
                  <a:pos x="connsiteX0" y="connsiteY0"/>
                </a:cxn>
                <a:cxn ang="0">
                  <a:pos x="connsiteX1" y="connsiteY1"/>
                </a:cxn>
                <a:cxn ang="0">
                  <a:pos x="connsiteX2" y="connsiteY2"/>
                </a:cxn>
                <a:cxn ang="0">
                  <a:pos x="connsiteX3" y="connsiteY3"/>
                </a:cxn>
              </a:cxnLst>
              <a:rect l="l" t="t" r="r" b="b"/>
              <a:pathLst>
                <a:path w="1614800" h="2352846">
                  <a:moveTo>
                    <a:pt x="0" y="860"/>
                  </a:moveTo>
                  <a:cubicBezTo>
                    <a:pt x="320086" y="-3060"/>
                    <a:pt x="640172" y="-6980"/>
                    <a:pt x="830917" y="314458"/>
                  </a:cubicBezTo>
                  <a:cubicBezTo>
                    <a:pt x="1021662" y="635896"/>
                    <a:pt x="1013823" y="1589758"/>
                    <a:pt x="1144470" y="1929489"/>
                  </a:cubicBezTo>
                  <a:cubicBezTo>
                    <a:pt x="1275117" y="2269220"/>
                    <a:pt x="1614800" y="2352846"/>
                    <a:pt x="1614800" y="2352846"/>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dirty="0"/>
            </a:p>
          </p:txBody>
        </p:sp>
        <p:sp>
          <p:nvSpPr>
            <p:cNvPr id="21" name="TextBox 20"/>
            <p:cNvSpPr txBox="1"/>
            <p:nvPr/>
          </p:nvSpPr>
          <p:spPr>
            <a:xfrm>
              <a:off x="58208" y="174360"/>
              <a:ext cx="624531" cy="1846660"/>
            </a:xfrm>
            <a:prstGeom prst="rect">
              <a:avLst/>
            </a:prstGeom>
            <a:noFill/>
          </p:spPr>
          <p:txBody>
            <a:bodyPr wrap="none" rtlCol="0">
              <a:spAutoFit/>
            </a:bodyPr>
            <a:lstStyle/>
            <a:p>
              <a:r>
                <a:rPr lang="en-US" sz="1200" dirty="0"/>
                <a:t>High</a:t>
              </a:r>
            </a:p>
            <a:p>
              <a:endParaRPr lang="en-US" sz="1200" dirty="0"/>
            </a:p>
            <a:p>
              <a:endParaRPr lang="en-US" sz="1200" dirty="0"/>
            </a:p>
            <a:p>
              <a:endParaRPr lang="en-US" sz="1200" dirty="0"/>
            </a:p>
            <a:p>
              <a:endParaRPr lang="en-US" sz="1200" dirty="0"/>
            </a:p>
            <a:p>
              <a:endParaRPr lang="en-US" sz="1200" dirty="0"/>
            </a:p>
            <a:p>
              <a:r>
                <a:rPr lang="en-US" sz="1200" dirty="0"/>
                <a:t>Low</a:t>
              </a:r>
            </a:p>
          </p:txBody>
        </p:sp>
        <p:sp>
          <p:nvSpPr>
            <p:cNvPr id="23" name="TextBox 22"/>
            <p:cNvSpPr txBox="1"/>
            <p:nvPr/>
          </p:nvSpPr>
          <p:spPr>
            <a:xfrm>
              <a:off x="1173530" y="1992664"/>
              <a:ext cx="660865" cy="369332"/>
            </a:xfrm>
            <a:prstGeom prst="rect">
              <a:avLst/>
            </a:prstGeom>
            <a:noFill/>
          </p:spPr>
          <p:txBody>
            <a:bodyPr wrap="none" rtlCol="0">
              <a:spAutoFit/>
            </a:bodyPr>
            <a:lstStyle/>
            <a:p>
              <a:r>
                <a:rPr lang="en-US" sz="1200" dirty="0"/>
                <a:t>Time</a:t>
              </a:r>
            </a:p>
          </p:txBody>
        </p:sp>
        <p:sp>
          <p:nvSpPr>
            <p:cNvPr id="24" name="TextBox 23"/>
            <p:cNvSpPr txBox="1"/>
            <p:nvPr/>
          </p:nvSpPr>
          <p:spPr>
            <a:xfrm rot="16200000">
              <a:off x="-67078" y="805674"/>
              <a:ext cx="813154" cy="335265"/>
            </a:xfrm>
            <a:prstGeom prst="rect">
              <a:avLst/>
            </a:prstGeom>
            <a:noFill/>
          </p:spPr>
          <p:txBody>
            <a:bodyPr wrap="square" rtlCol="0">
              <a:spAutoFit/>
            </a:bodyPr>
            <a:lstStyle/>
            <a:p>
              <a:r>
                <a:rPr lang="en-US" sz="1200" dirty="0"/>
                <a:t>Function</a:t>
              </a:r>
            </a:p>
          </p:txBody>
        </p:sp>
        <p:sp>
          <p:nvSpPr>
            <p:cNvPr id="46" name="TextBox 45"/>
            <p:cNvSpPr txBox="1"/>
            <p:nvPr/>
          </p:nvSpPr>
          <p:spPr>
            <a:xfrm>
              <a:off x="787413" y="868691"/>
              <a:ext cx="2150589" cy="615553"/>
            </a:xfrm>
            <a:prstGeom prst="rect">
              <a:avLst/>
            </a:prstGeom>
            <a:noFill/>
          </p:spPr>
          <p:txBody>
            <a:bodyPr wrap="none" rtlCol="0">
              <a:spAutoFit/>
            </a:bodyPr>
            <a:lstStyle/>
            <a:p>
              <a:r>
                <a:rPr lang="en-US" sz="1200" dirty="0"/>
                <a:t>Short period of decline</a:t>
              </a:r>
            </a:p>
            <a:p>
              <a:r>
                <a:rPr lang="en-US" sz="1200" dirty="0"/>
                <a:t>(e.g. cancer)</a:t>
              </a:r>
            </a:p>
          </p:txBody>
        </p:sp>
        <p:sp>
          <p:nvSpPr>
            <p:cNvPr id="2" name="Rectangle 1"/>
            <p:cNvSpPr/>
            <p:nvPr/>
          </p:nvSpPr>
          <p:spPr>
            <a:xfrm>
              <a:off x="3338701" y="1319311"/>
              <a:ext cx="746615" cy="369332"/>
            </a:xfrm>
            <a:prstGeom prst="rect">
              <a:avLst/>
            </a:prstGeom>
          </p:spPr>
          <p:txBody>
            <a:bodyPr wrap="none">
              <a:spAutoFit/>
            </a:bodyPr>
            <a:lstStyle/>
            <a:p>
              <a:r>
                <a:rPr lang="en-US" sz="1200" dirty="0"/>
                <a:t>Death</a:t>
              </a:r>
            </a:p>
          </p:txBody>
        </p:sp>
        <p:cxnSp>
          <p:nvCxnSpPr>
            <p:cNvPr id="9" name="Straight Arrow Connector 8"/>
            <p:cNvCxnSpPr/>
            <p:nvPr/>
          </p:nvCxnSpPr>
          <p:spPr>
            <a:xfrm flipH="1">
              <a:off x="3535469" y="1650158"/>
              <a:ext cx="178583" cy="301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091512" y="3601121"/>
            <a:ext cx="3733687" cy="2380656"/>
            <a:chOff x="75796" y="2447773"/>
            <a:chExt cx="4770904" cy="2244588"/>
          </a:xfrm>
        </p:grpSpPr>
        <p:cxnSp>
          <p:nvCxnSpPr>
            <p:cNvPr id="56" name="Straight Connector 55"/>
            <p:cNvCxnSpPr/>
            <p:nvPr/>
          </p:nvCxnSpPr>
          <p:spPr>
            <a:xfrm>
              <a:off x="707826" y="2447773"/>
              <a:ext cx="14500" cy="18752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707826" y="4323029"/>
              <a:ext cx="295114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75796" y="2466241"/>
              <a:ext cx="624531" cy="1846660"/>
            </a:xfrm>
            <a:prstGeom prst="rect">
              <a:avLst/>
            </a:prstGeom>
            <a:noFill/>
          </p:spPr>
          <p:txBody>
            <a:bodyPr wrap="none" rtlCol="0">
              <a:spAutoFit/>
            </a:bodyPr>
            <a:lstStyle/>
            <a:p>
              <a:r>
                <a:rPr lang="en-US" sz="1200" dirty="0"/>
                <a:t>High</a:t>
              </a:r>
            </a:p>
            <a:p>
              <a:endParaRPr lang="en-US" sz="1200" dirty="0"/>
            </a:p>
            <a:p>
              <a:endParaRPr lang="en-US" sz="1200" dirty="0"/>
            </a:p>
            <a:p>
              <a:endParaRPr lang="en-US" sz="1200" dirty="0"/>
            </a:p>
            <a:p>
              <a:endParaRPr lang="en-US" sz="1200" dirty="0"/>
            </a:p>
            <a:p>
              <a:endParaRPr lang="en-US" sz="1200" dirty="0"/>
            </a:p>
            <a:p>
              <a:r>
                <a:rPr lang="en-US" sz="1200" dirty="0"/>
                <a:t>Low</a:t>
              </a:r>
            </a:p>
          </p:txBody>
        </p:sp>
        <p:sp>
          <p:nvSpPr>
            <p:cNvPr id="61" name="TextBox 60"/>
            <p:cNvSpPr txBox="1"/>
            <p:nvPr/>
          </p:nvSpPr>
          <p:spPr>
            <a:xfrm>
              <a:off x="1191119" y="4323029"/>
              <a:ext cx="660865" cy="369332"/>
            </a:xfrm>
            <a:prstGeom prst="rect">
              <a:avLst/>
            </a:prstGeom>
            <a:noFill/>
          </p:spPr>
          <p:txBody>
            <a:bodyPr wrap="none" rtlCol="0">
              <a:spAutoFit/>
            </a:bodyPr>
            <a:lstStyle/>
            <a:p>
              <a:r>
                <a:rPr lang="en-US" sz="1200" dirty="0"/>
                <a:t>Time</a:t>
              </a:r>
            </a:p>
          </p:txBody>
        </p:sp>
        <p:sp>
          <p:nvSpPr>
            <p:cNvPr id="62" name="TextBox 61"/>
            <p:cNvSpPr txBox="1"/>
            <p:nvPr/>
          </p:nvSpPr>
          <p:spPr>
            <a:xfrm rot="16200000">
              <a:off x="524" y="2997188"/>
              <a:ext cx="713133" cy="353949"/>
            </a:xfrm>
            <a:prstGeom prst="rect">
              <a:avLst/>
            </a:prstGeom>
            <a:noFill/>
          </p:spPr>
          <p:txBody>
            <a:bodyPr wrap="square" rtlCol="0">
              <a:spAutoFit/>
            </a:bodyPr>
            <a:lstStyle/>
            <a:p>
              <a:r>
                <a:rPr lang="en-US" sz="1200" dirty="0"/>
                <a:t>Function</a:t>
              </a:r>
            </a:p>
          </p:txBody>
        </p:sp>
        <p:sp>
          <p:nvSpPr>
            <p:cNvPr id="65" name="TextBox 64"/>
            <p:cNvSpPr txBox="1"/>
            <p:nvPr/>
          </p:nvSpPr>
          <p:spPr>
            <a:xfrm>
              <a:off x="799299" y="2447773"/>
              <a:ext cx="4047401" cy="615553"/>
            </a:xfrm>
            <a:prstGeom prst="rect">
              <a:avLst/>
            </a:prstGeom>
            <a:noFill/>
            <a:ln>
              <a:noFill/>
            </a:ln>
          </p:spPr>
          <p:txBody>
            <a:bodyPr wrap="square" rtlCol="0">
              <a:spAutoFit/>
            </a:bodyPr>
            <a:lstStyle/>
            <a:p>
              <a:r>
                <a:rPr lang="en-US" sz="1200" dirty="0"/>
                <a:t>Chronic illness with exacerbations </a:t>
              </a:r>
              <a:br>
                <a:rPr lang="en-US" sz="1200" dirty="0"/>
              </a:br>
              <a:r>
                <a:rPr lang="en-US" sz="1200" dirty="0"/>
                <a:t>(e.g. chronic heart failure)</a:t>
              </a:r>
            </a:p>
          </p:txBody>
        </p:sp>
        <p:cxnSp>
          <p:nvCxnSpPr>
            <p:cNvPr id="68" name="Straight Connector 67"/>
            <p:cNvCxnSpPr/>
            <p:nvPr/>
          </p:nvCxnSpPr>
          <p:spPr>
            <a:xfrm>
              <a:off x="722326" y="3094104"/>
              <a:ext cx="324572" cy="4141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1262700" y="3206972"/>
              <a:ext cx="486264" cy="10074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1964079" y="3374333"/>
              <a:ext cx="688618" cy="16467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2867951" y="3609932"/>
              <a:ext cx="470750" cy="11592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6" name="Freeform 85"/>
            <p:cNvSpPr/>
            <p:nvPr/>
          </p:nvSpPr>
          <p:spPr>
            <a:xfrm>
              <a:off x="1711537" y="3304094"/>
              <a:ext cx="264954" cy="446037"/>
            </a:xfrm>
            <a:custGeom>
              <a:avLst/>
              <a:gdLst>
                <a:gd name="connsiteX0" fmla="*/ 25016 w 264954"/>
                <a:gd name="connsiteY0" fmla="*/ 0 h 446037"/>
                <a:gd name="connsiteX1" fmla="*/ 4332 w 264954"/>
                <a:gd name="connsiteY1" fmla="*/ 384735 h 446037"/>
                <a:gd name="connsiteX2" fmla="*/ 99479 w 264954"/>
                <a:gd name="connsiteY2" fmla="*/ 413693 h 446037"/>
                <a:gd name="connsiteX3" fmla="*/ 264954 w 264954"/>
                <a:gd name="connsiteY3" fmla="*/ 70328 h 446037"/>
                <a:gd name="connsiteX4" fmla="*/ 264954 w 264954"/>
                <a:gd name="connsiteY4" fmla="*/ 70328 h 446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54" h="446037">
                  <a:moveTo>
                    <a:pt x="25016" y="0"/>
                  </a:moveTo>
                  <a:cubicBezTo>
                    <a:pt x="8469" y="157893"/>
                    <a:pt x="-8078" y="315786"/>
                    <a:pt x="4332" y="384735"/>
                  </a:cubicBezTo>
                  <a:cubicBezTo>
                    <a:pt x="16742" y="453684"/>
                    <a:pt x="56042" y="466094"/>
                    <a:pt x="99479" y="413693"/>
                  </a:cubicBezTo>
                  <a:cubicBezTo>
                    <a:pt x="142916" y="361292"/>
                    <a:pt x="264954" y="70328"/>
                    <a:pt x="264954" y="70328"/>
                  </a:cubicBezTo>
                  <a:lnTo>
                    <a:pt x="264954" y="70328"/>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dirty="0"/>
            </a:p>
          </p:txBody>
        </p:sp>
        <p:sp>
          <p:nvSpPr>
            <p:cNvPr id="93" name="Freeform 92"/>
            <p:cNvSpPr/>
            <p:nvPr/>
          </p:nvSpPr>
          <p:spPr>
            <a:xfrm>
              <a:off x="1011171" y="3124955"/>
              <a:ext cx="264954" cy="446037"/>
            </a:xfrm>
            <a:custGeom>
              <a:avLst/>
              <a:gdLst>
                <a:gd name="connsiteX0" fmla="*/ 25016 w 264954"/>
                <a:gd name="connsiteY0" fmla="*/ 0 h 446037"/>
                <a:gd name="connsiteX1" fmla="*/ 4332 w 264954"/>
                <a:gd name="connsiteY1" fmla="*/ 384735 h 446037"/>
                <a:gd name="connsiteX2" fmla="*/ 99479 w 264954"/>
                <a:gd name="connsiteY2" fmla="*/ 413693 h 446037"/>
                <a:gd name="connsiteX3" fmla="*/ 264954 w 264954"/>
                <a:gd name="connsiteY3" fmla="*/ 70328 h 446037"/>
                <a:gd name="connsiteX4" fmla="*/ 264954 w 264954"/>
                <a:gd name="connsiteY4" fmla="*/ 70328 h 446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54" h="446037">
                  <a:moveTo>
                    <a:pt x="25016" y="0"/>
                  </a:moveTo>
                  <a:cubicBezTo>
                    <a:pt x="8469" y="157893"/>
                    <a:pt x="-8078" y="315786"/>
                    <a:pt x="4332" y="384735"/>
                  </a:cubicBezTo>
                  <a:cubicBezTo>
                    <a:pt x="16742" y="453684"/>
                    <a:pt x="56042" y="466094"/>
                    <a:pt x="99479" y="413693"/>
                  </a:cubicBezTo>
                  <a:cubicBezTo>
                    <a:pt x="142916" y="361292"/>
                    <a:pt x="264954" y="70328"/>
                    <a:pt x="264954" y="70328"/>
                  </a:cubicBezTo>
                  <a:lnTo>
                    <a:pt x="264954" y="70328"/>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dirty="0"/>
            </a:p>
          </p:txBody>
        </p:sp>
        <p:sp>
          <p:nvSpPr>
            <p:cNvPr id="94" name="Freeform 93"/>
            <p:cNvSpPr/>
            <p:nvPr/>
          </p:nvSpPr>
          <p:spPr>
            <a:xfrm>
              <a:off x="2618235" y="3530730"/>
              <a:ext cx="264954" cy="446037"/>
            </a:xfrm>
            <a:custGeom>
              <a:avLst/>
              <a:gdLst>
                <a:gd name="connsiteX0" fmla="*/ 25016 w 264954"/>
                <a:gd name="connsiteY0" fmla="*/ 0 h 446037"/>
                <a:gd name="connsiteX1" fmla="*/ 4332 w 264954"/>
                <a:gd name="connsiteY1" fmla="*/ 384735 h 446037"/>
                <a:gd name="connsiteX2" fmla="*/ 99479 w 264954"/>
                <a:gd name="connsiteY2" fmla="*/ 413693 h 446037"/>
                <a:gd name="connsiteX3" fmla="*/ 264954 w 264954"/>
                <a:gd name="connsiteY3" fmla="*/ 70328 h 446037"/>
                <a:gd name="connsiteX4" fmla="*/ 264954 w 264954"/>
                <a:gd name="connsiteY4" fmla="*/ 70328 h 446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54" h="446037">
                  <a:moveTo>
                    <a:pt x="25016" y="0"/>
                  </a:moveTo>
                  <a:cubicBezTo>
                    <a:pt x="8469" y="157893"/>
                    <a:pt x="-8078" y="315786"/>
                    <a:pt x="4332" y="384735"/>
                  </a:cubicBezTo>
                  <a:cubicBezTo>
                    <a:pt x="16742" y="453684"/>
                    <a:pt x="56042" y="466094"/>
                    <a:pt x="99479" y="413693"/>
                  </a:cubicBezTo>
                  <a:cubicBezTo>
                    <a:pt x="142916" y="361292"/>
                    <a:pt x="264954" y="70328"/>
                    <a:pt x="264954" y="70328"/>
                  </a:cubicBezTo>
                  <a:lnTo>
                    <a:pt x="264954" y="70328"/>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dirty="0"/>
            </a:p>
          </p:txBody>
        </p:sp>
        <p:cxnSp>
          <p:nvCxnSpPr>
            <p:cNvPr id="101" name="Straight Connector 100"/>
            <p:cNvCxnSpPr/>
            <p:nvPr/>
          </p:nvCxnSpPr>
          <p:spPr>
            <a:xfrm>
              <a:off x="3487999" y="4063439"/>
              <a:ext cx="47470" cy="24381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p:nvPr/>
          </p:nvCxnSpPr>
          <p:spPr>
            <a:xfrm rot="16200000" flipH="1">
              <a:off x="3232604" y="3815404"/>
              <a:ext cx="353360" cy="157714"/>
            </a:xfrm>
            <a:prstGeom prst="curvedConnector3">
              <a:avLst>
                <a:gd name="adj1" fmla="val 72324"/>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338701" y="3613717"/>
              <a:ext cx="746615" cy="369332"/>
            </a:xfrm>
            <a:prstGeom prst="rect">
              <a:avLst/>
            </a:prstGeom>
          </p:spPr>
          <p:txBody>
            <a:bodyPr wrap="none">
              <a:spAutoFit/>
            </a:bodyPr>
            <a:lstStyle/>
            <a:p>
              <a:r>
                <a:rPr lang="en-US" sz="1200" dirty="0"/>
                <a:t>Death</a:t>
              </a:r>
            </a:p>
          </p:txBody>
        </p:sp>
        <p:cxnSp>
          <p:nvCxnSpPr>
            <p:cNvPr id="41" name="Straight Arrow Connector 40"/>
            <p:cNvCxnSpPr/>
            <p:nvPr/>
          </p:nvCxnSpPr>
          <p:spPr>
            <a:xfrm flipH="1">
              <a:off x="3583658" y="3969646"/>
              <a:ext cx="178583" cy="301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6456181" y="1301320"/>
            <a:ext cx="3435242" cy="2001902"/>
            <a:chOff x="4872359" y="1418051"/>
            <a:chExt cx="3990747" cy="2074276"/>
          </a:xfrm>
        </p:grpSpPr>
        <p:cxnSp>
          <p:nvCxnSpPr>
            <p:cNvPr id="109" name="Straight Connector 108"/>
            <p:cNvCxnSpPr/>
            <p:nvPr/>
          </p:nvCxnSpPr>
          <p:spPr>
            <a:xfrm>
              <a:off x="5500116" y="1418051"/>
              <a:ext cx="18773" cy="17872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a:off x="5504389" y="3205314"/>
              <a:ext cx="295114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4872359" y="1649610"/>
              <a:ext cx="624531" cy="1600438"/>
            </a:xfrm>
            <a:prstGeom prst="rect">
              <a:avLst/>
            </a:prstGeom>
            <a:noFill/>
          </p:spPr>
          <p:txBody>
            <a:bodyPr wrap="none" rtlCol="0">
              <a:spAutoFit/>
            </a:bodyPr>
            <a:lstStyle/>
            <a:p>
              <a:r>
                <a:rPr lang="en-US" sz="1200" dirty="0"/>
                <a:t>High</a:t>
              </a:r>
            </a:p>
            <a:p>
              <a:endParaRPr lang="en-US" sz="1200" dirty="0"/>
            </a:p>
            <a:p>
              <a:endParaRPr lang="en-US" sz="1200" dirty="0"/>
            </a:p>
            <a:p>
              <a:endParaRPr lang="en-US" sz="1200" dirty="0"/>
            </a:p>
            <a:p>
              <a:endParaRPr lang="en-US" sz="1200" dirty="0"/>
            </a:p>
            <a:p>
              <a:r>
                <a:rPr lang="en-US" sz="1200" dirty="0"/>
                <a:t>Low</a:t>
              </a:r>
            </a:p>
          </p:txBody>
        </p:sp>
        <p:sp>
          <p:nvSpPr>
            <p:cNvPr id="112" name="TextBox 111"/>
            <p:cNvSpPr txBox="1"/>
            <p:nvPr/>
          </p:nvSpPr>
          <p:spPr>
            <a:xfrm>
              <a:off x="6753677" y="3205314"/>
              <a:ext cx="1005202" cy="287013"/>
            </a:xfrm>
            <a:prstGeom prst="rect">
              <a:avLst/>
            </a:prstGeom>
            <a:noFill/>
          </p:spPr>
          <p:txBody>
            <a:bodyPr wrap="square" rtlCol="0">
              <a:spAutoFit/>
            </a:bodyPr>
            <a:lstStyle/>
            <a:p>
              <a:r>
                <a:rPr lang="en-US" sz="1200" dirty="0"/>
                <a:t>Time</a:t>
              </a:r>
            </a:p>
          </p:txBody>
        </p:sp>
        <p:sp>
          <p:nvSpPr>
            <p:cNvPr id="113" name="TextBox 112"/>
            <p:cNvSpPr txBox="1"/>
            <p:nvPr/>
          </p:nvSpPr>
          <p:spPr>
            <a:xfrm rot="16200000">
              <a:off x="4641100" y="1993244"/>
              <a:ext cx="972916" cy="369332"/>
            </a:xfrm>
            <a:prstGeom prst="rect">
              <a:avLst/>
            </a:prstGeom>
            <a:noFill/>
          </p:spPr>
          <p:txBody>
            <a:bodyPr wrap="none" rtlCol="0">
              <a:spAutoFit/>
            </a:bodyPr>
            <a:lstStyle/>
            <a:p>
              <a:r>
                <a:rPr lang="en-US" sz="1200" dirty="0"/>
                <a:t>Function</a:t>
              </a:r>
            </a:p>
          </p:txBody>
        </p:sp>
        <p:sp>
          <p:nvSpPr>
            <p:cNvPr id="116" name="TextBox 115"/>
            <p:cNvSpPr txBox="1"/>
            <p:nvPr/>
          </p:nvSpPr>
          <p:spPr>
            <a:xfrm>
              <a:off x="5570206" y="1688642"/>
              <a:ext cx="1974557" cy="615553"/>
            </a:xfrm>
            <a:prstGeom prst="rect">
              <a:avLst/>
            </a:prstGeom>
            <a:noFill/>
            <a:ln>
              <a:noFill/>
            </a:ln>
          </p:spPr>
          <p:txBody>
            <a:bodyPr wrap="none" rtlCol="0">
              <a:spAutoFit/>
            </a:bodyPr>
            <a:lstStyle/>
            <a:p>
              <a:r>
                <a:rPr lang="en-US" sz="1200" dirty="0"/>
                <a:t>Prolonged Dwindling</a:t>
              </a:r>
              <a:br>
                <a:rPr lang="en-US" sz="1200" dirty="0"/>
              </a:br>
              <a:r>
                <a:rPr lang="en-US" sz="1200" dirty="0"/>
                <a:t>(e.g. dementia)</a:t>
              </a:r>
            </a:p>
          </p:txBody>
        </p:sp>
        <p:sp>
          <p:nvSpPr>
            <p:cNvPr id="128" name="Freeform 127"/>
            <p:cNvSpPr/>
            <p:nvPr/>
          </p:nvSpPr>
          <p:spPr>
            <a:xfrm>
              <a:off x="5500117" y="2428697"/>
              <a:ext cx="2874146" cy="776617"/>
            </a:xfrm>
            <a:custGeom>
              <a:avLst/>
              <a:gdLst>
                <a:gd name="connsiteX0" fmla="*/ 0 w 3774515"/>
                <a:gd name="connsiteY0" fmla="*/ 0 h 706200"/>
                <a:gd name="connsiteX1" fmla="*/ 35608 w 3774515"/>
                <a:gd name="connsiteY1" fmla="*/ 23738 h 706200"/>
                <a:gd name="connsiteX2" fmla="*/ 53412 w 3774515"/>
                <a:gd name="connsiteY2" fmla="*/ 41541 h 706200"/>
                <a:gd name="connsiteX3" fmla="*/ 71217 w 3774515"/>
                <a:gd name="connsiteY3" fmla="*/ 47476 h 706200"/>
                <a:gd name="connsiteX4" fmla="*/ 89021 w 3774515"/>
                <a:gd name="connsiteY4" fmla="*/ 59344 h 706200"/>
                <a:gd name="connsiteX5" fmla="*/ 112760 w 3774515"/>
                <a:gd name="connsiteY5" fmla="*/ 112754 h 706200"/>
                <a:gd name="connsiteX6" fmla="*/ 130564 w 3774515"/>
                <a:gd name="connsiteY6" fmla="*/ 124623 h 706200"/>
                <a:gd name="connsiteX7" fmla="*/ 142434 w 3774515"/>
                <a:gd name="connsiteY7" fmla="*/ 142427 h 706200"/>
                <a:gd name="connsiteX8" fmla="*/ 148369 w 3774515"/>
                <a:gd name="connsiteY8" fmla="*/ 160230 h 706200"/>
                <a:gd name="connsiteX9" fmla="*/ 166173 w 3774515"/>
                <a:gd name="connsiteY9" fmla="*/ 166165 h 706200"/>
                <a:gd name="connsiteX10" fmla="*/ 189912 w 3774515"/>
                <a:gd name="connsiteY10" fmla="*/ 189902 h 706200"/>
                <a:gd name="connsiteX11" fmla="*/ 225521 w 3774515"/>
                <a:gd name="connsiteY11" fmla="*/ 213640 h 706200"/>
                <a:gd name="connsiteX12" fmla="*/ 267064 w 3774515"/>
                <a:gd name="connsiteY12" fmla="*/ 225509 h 706200"/>
                <a:gd name="connsiteX13" fmla="*/ 302673 w 3774515"/>
                <a:gd name="connsiteY13" fmla="*/ 237378 h 706200"/>
                <a:gd name="connsiteX14" fmla="*/ 320477 w 3774515"/>
                <a:gd name="connsiteY14" fmla="*/ 243312 h 706200"/>
                <a:gd name="connsiteX15" fmla="*/ 468846 w 3774515"/>
                <a:gd name="connsiteY15" fmla="*/ 225509 h 706200"/>
                <a:gd name="connsiteX16" fmla="*/ 498520 w 3774515"/>
                <a:gd name="connsiteY16" fmla="*/ 213640 h 706200"/>
                <a:gd name="connsiteX17" fmla="*/ 545999 w 3774515"/>
                <a:gd name="connsiteY17" fmla="*/ 201771 h 706200"/>
                <a:gd name="connsiteX18" fmla="*/ 718107 w 3774515"/>
                <a:gd name="connsiteY18" fmla="*/ 195837 h 706200"/>
                <a:gd name="connsiteX19" fmla="*/ 771520 w 3774515"/>
                <a:gd name="connsiteY19" fmla="*/ 201771 h 706200"/>
                <a:gd name="connsiteX20" fmla="*/ 789324 w 3774515"/>
                <a:gd name="connsiteY20" fmla="*/ 213640 h 706200"/>
                <a:gd name="connsiteX21" fmla="*/ 854607 w 3774515"/>
                <a:gd name="connsiteY21" fmla="*/ 225509 h 706200"/>
                <a:gd name="connsiteX22" fmla="*/ 896150 w 3774515"/>
                <a:gd name="connsiteY22" fmla="*/ 243312 h 706200"/>
                <a:gd name="connsiteX23" fmla="*/ 931759 w 3774515"/>
                <a:gd name="connsiteY23" fmla="*/ 272985 h 706200"/>
                <a:gd name="connsiteX24" fmla="*/ 973302 w 3774515"/>
                <a:gd name="connsiteY24" fmla="*/ 290788 h 706200"/>
                <a:gd name="connsiteX25" fmla="*/ 991106 w 3774515"/>
                <a:gd name="connsiteY25" fmla="*/ 302657 h 706200"/>
                <a:gd name="connsiteX26" fmla="*/ 1020780 w 3774515"/>
                <a:gd name="connsiteY26" fmla="*/ 308591 h 706200"/>
                <a:gd name="connsiteX27" fmla="*/ 1264106 w 3774515"/>
                <a:gd name="connsiteY27" fmla="*/ 314526 h 706200"/>
                <a:gd name="connsiteX28" fmla="*/ 1281910 w 3774515"/>
                <a:gd name="connsiteY28" fmla="*/ 320460 h 706200"/>
                <a:gd name="connsiteX29" fmla="*/ 1305649 w 3774515"/>
                <a:gd name="connsiteY29" fmla="*/ 356067 h 706200"/>
                <a:gd name="connsiteX30" fmla="*/ 1323454 w 3774515"/>
                <a:gd name="connsiteY30" fmla="*/ 362001 h 706200"/>
                <a:gd name="connsiteX31" fmla="*/ 1364997 w 3774515"/>
                <a:gd name="connsiteY31" fmla="*/ 356067 h 706200"/>
                <a:gd name="connsiteX32" fmla="*/ 1376867 w 3774515"/>
                <a:gd name="connsiteY32" fmla="*/ 338264 h 706200"/>
                <a:gd name="connsiteX33" fmla="*/ 1388736 w 3774515"/>
                <a:gd name="connsiteY33" fmla="*/ 356067 h 706200"/>
                <a:gd name="connsiteX34" fmla="*/ 1418410 w 3774515"/>
                <a:gd name="connsiteY34" fmla="*/ 362001 h 706200"/>
                <a:gd name="connsiteX35" fmla="*/ 1442149 w 3774515"/>
                <a:gd name="connsiteY35" fmla="*/ 367936 h 706200"/>
                <a:gd name="connsiteX36" fmla="*/ 1471823 w 3774515"/>
                <a:gd name="connsiteY36" fmla="*/ 373870 h 706200"/>
                <a:gd name="connsiteX37" fmla="*/ 1507432 w 3774515"/>
                <a:gd name="connsiteY37" fmla="*/ 385739 h 706200"/>
                <a:gd name="connsiteX38" fmla="*/ 1531171 w 3774515"/>
                <a:gd name="connsiteY38" fmla="*/ 403543 h 706200"/>
                <a:gd name="connsiteX39" fmla="*/ 1584584 w 3774515"/>
                <a:gd name="connsiteY39" fmla="*/ 409477 h 706200"/>
                <a:gd name="connsiteX40" fmla="*/ 1620192 w 3774515"/>
                <a:gd name="connsiteY40" fmla="*/ 415411 h 706200"/>
                <a:gd name="connsiteX41" fmla="*/ 1685475 w 3774515"/>
                <a:gd name="connsiteY41" fmla="*/ 433215 h 706200"/>
                <a:gd name="connsiteX42" fmla="*/ 1709214 w 3774515"/>
                <a:gd name="connsiteY42" fmla="*/ 439149 h 706200"/>
                <a:gd name="connsiteX43" fmla="*/ 1732953 w 3774515"/>
                <a:gd name="connsiteY43" fmla="*/ 445084 h 706200"/>
                <a:gd name="connsiteX44" fmla="*/ 1786366 w 3774515"/>
                <a:gd name="connsiteY44" fmla="*/ 456953 h 706200"/>
                <a:gd name="connsiteX45" fmla="*/ 1827909 w 3774515"/>
                <a:gd name="connsiteY45" fmla="*/ 474756 h 706200"/>
                <a:gd name="connsiteX46" fmla="*/ 1845714 w 3774515"/>
                <a:gd name="connsiteY46" fmla="*/ 480690 h 706200"/>
                <a:gd name="connsiteX47" fmla="*/ 2047496 w 3774515"/>
                <a:gd name="connsiteY47" fmla="*/ 474756 h 706200"/>
                <a:gd name="connsiteX48" fmla="*/ 2077170 w 3774515"/>
                <a:gd name="connsiteY48" fmla="*/ 468822 h 706200"/>
                <a:gd name="connsiteX49" fmla="*/ 2183996 w 3774515"/>
                <a:gd name="connsiteY49" fmla="*/ 480690 h 706200"/>
                <a:gd name="connsiteX50" fmla="*/ 2320495 w 3774515"/>
                <a:gd name="connsiteY50" fmla="*/ 486625 h 706200"/>
                <a:gd name="connsiteX51" fmla="*/ 2338300 w 3774515"/>
                <a:gd name="connsiteY51" fmla="*/ 492559 h 706200"/>
                <a:gd name="connsiteX52" fmla="*/ 2373908 w 3774515"/>
                <a:gd name="connsiteY52" fmla="*/ 516297 h 706200"/>
                <a:gd name="connsiteX53" fmla="*/ 2528212 w 3774515"/>
                <a:gd name="connsiteY53" fmla="*/ 504428 h 706200"/>
                <a:gd name="connsiteX54" fmla="*/ 2623169 w 3774515"/>
                <a:gd name="connsiteY54" fmla="*/ 480690 h 706200"/>
                <a:gd name="connsiteX55" fmla="*/ 2658777 w 3774515"/>
                <a:gd name="connsiteY55" fmla="*/ 474756 h 706200"/>
                <a:gd name="connsiteX56" fmla="*/ 2718125 w 3774515"/>
                <a:gd name="connsiteY56" fmla="*/ 462887 h 706200"/>
                <a:gd name="connsiteX57" fmla="*/ 2777473 w 3774515"/>
                <a:gd name="connsiteY57" fmla="*/ 486625 h 706200"/>
                <a:gd name="connsiteX58" fmla="*/ 2819016 w 3774515"/>
                <a:gd name="connsiteY58" fmla="*/ 522232 h 706200"/>
                <a:gd name="connsiteX59" fmla="*/ 2842755 w 3774515"/>
                <a:gd name="connsiteY59" fmla="*/ 534101 h 706200"/>
                <a:gd name="connsiteX60" fmla="*/ 2878364 w 3774515"/>
                <a:gd name="connsiteY60" fmla="*/ 557838 h 706200"/>
                <a:gd name="connsiteX61" fmla="*/ 2896168 w 3774515"/>
                <a:gd name="connsiteY61" fmla="*/ 563773 h 706200"/>
                <a:gd name="connsiteX62" fmla="*/ 2943646 w 3774515"/>
                <a:gd name="connsiteY62" fmla="*/ 587511 h 706200"/>
                <a:gd name="connsiteX63" fmla="*/ 2985190 w 3774515"/>
                <a:gd name="connsiteY63" fmla="*/ 599379 h 706200"/>
                <a:gd name="connsiteX64" fmla="*/ 3002994 w 3774515"/>
                <a:gd name="connsiteY64" fmla="*/ 605314 h 706200"/>
                <a:gd name="connsiteX65" fmla="*/ 3020798 w 3774515"/>
                <a:gd name="connsiteY65" fmla="*/ 623117 h 706200"/>
                <a:gd name="connsiteX66" fmla="*/ 3062342 w 3774515"/>
                <a:gd name="connsiteY66" fmla="*/ 634986 h 706200"/>
                <a:gd name="connsiteX67" fmla="*/ 3103885 w 3774515"/>
                <a:gd name="connsiteY67" fmla="*/ 646855 h 706200"/>
                <a:gd name="connsiteX68" fmla="*/ 3127624 w 3774515"/>
                <a:gd name="connsiteY68" fmla="*/ 664658 h 706200"/>
                <a:gd name="connsiteX69" fmla="*/ 3210711 w 3774515"/>
                <a:gd name="connsiteY69" fmla="*/ 664658 h 706200"/>
                <a:gd name="connsiteX70" fmla="*/ 3246320 w 3774515"/>
                <a:gd name="connsiteY70" fmla="*/ 652790 h 706200"/>
                <a:gd name="connsiteX71" fmla="*/ 3264124 w 3774515"/>
                <a:gd name="connsiteY71" fmla="*/ 646855 h 706200"/>
                <a:gd name="connsiteX72" fmla="*/ 3299733 w 3774515"/>
                <a:gd name="connsiteY72" fmla="*/ 640921 h 706200"/>
                <a:gd name="connsiteX73" fmla="*/ 3317537 w 3774515"/>
                <a:gd name="connsiteY73" fmla="*/ 634986 h 706200"/>
                <a:gd name="connsiteX74" fmla="*/ 3525254 w 3774515"/>
                <a:gd name="connsiteY74" fmla="*/ 634986 h 706200"/>
                <a:gd name="connsiteX75" fmla="*/ 3566797 w 3774515"/>
                <a:gd name="connsiteY75" fmla="*/ 646855 h 706200"/>
                <a:gd name="connsiteX76" fmla="*/ 3608341 w 3774515"/>
                <a:gd name="connsiteY76" fmla="*/ 658724 h 706200"/>
                <a:gd name="connsiteX77" fmla="*/ 3679558 w 3774515"/>
                <a:gd name="connsiteY77" fmla="*/ 664658 h 706200"/>
                <a:gd name="connsiteX78" fmla="*/ 3697362 w 3774515"/>
                <a:gd name="connsiteY78" fmla="*/ 670593 h 706200"/>
                <a:gd name="connsiteX79" fmla="*/ 3756710 w 3774515"/>
                <a:gd name="connsiteY79" fmla="*/ 676527 h 706200"/>
                <a:gd name="connsiteX80" fmla="*/ 3762645 w 3774515"/>
                <a:gd name="connsiteY80" fmla="*/ 694331 h 706200"/>
                <a:gd name="connsiteX81" fmla="*/ 3774515 w 3774515"/>
                <a:gd name="connsiteY81" fmla="*/ 706200 h 70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774515" h="706200">
                  <a:moveTo>
                    <a:pt x="0" y="0"/>
                  </a:moveTo>
                  <a:cubicBezTo>
                    <a:pt x="11869" y="7913"/>
                    <a:pt x="24348" y="14980"/>
                    <a:pt x="35608" y="23738"/>
                  </a:cubicBezTo>
                  <a:cubicBezTo>
                    <a:pt x="42233" y="28890"/>
                    <a:pt x="46429" y="36886"/>
                    <a:pt x="53412" y="41541"/>
                  </a:cubicBezTo>
                  <a:cubicBezTo>
                    <a:pt x="58617" y="45011"/>
                    <a:pt x="65621" y="44678"/>
                    <a:pt x="71217" y="47476"/>
                  </a:cubicBezTo>
                  <a:cubicBezTo>
                    <a:pt x="77596" y="50665"/>
                    <a:pt x="83086" y="55388"/>
                    <a:pt x="89021" y="59344"/>
                  </a:cubicBezTo>
                  <a:cubicBezTo>
                    <a:pt x="94897" y="76971"/>
                    <a:pt x="98654" y="98648"/>
                    <a:pt x="112760" y="112754"/>
                  </a:cubicBezTo>
                  <a:cubicBezTo>
                    <a:pt x="117804" y="117797"/>
                    <a:pt x="124629" y="120667"/>
                    <a:pt x="130564" y="124623"/>
                  </a:cubicBezTo>
                  <a:cubicBezTo>
                    <a:pt x="134521" y="130558"/>
                    <a:pt x="139244" y="136047"/>
                    <a:pt x="142434" y="142427"/>
                  </a:cubicBezTo>
                  <a:cubicBezTo>
                    <a:pt x="145232" y="148022"/>
                    <a:pt x="143946" y="155807"/>
                    <a:pt x="148369" y="160230"/>
                  </a:cubicBezTo>
                  <a:cubicBezTo>
                    <a:pt x="152793" y="164653"/>
                    <a:pt x="160238" y="164187"/>
                    <a:pt x="166173" y="166165"/>
                  </a:cubicBezTo>
                  <a:cubicBezTo>
                    <a:pt x="176245" y="196377"/>
                    <a:pt x="164015" y="175516"/>
                    <a:pt x="189912" y="189902"/>
                  </a:cubicBezTo>
                  <a:cubicBezTo>
                    <a:pt x="202382" y="196830"/>
                    <a:pt x="211988" y="209129"/>
                    <a:pt x="225521" y="213640"/>
                  </a:cubicBezTo>
                  <a:cubicBezTo>
                    <a:pt x="285317" y="233573"/>
                    <a:pt x="192594" y="203170"/>
                    <a:pt x="267064" y="225509"/>
                  </a:cubicBezTo>
                  <a:cubicBezTo>
                    <a:pt x="279048" y="229104"/>
                    <a:pt x="290803" y="233422"/>
                    <a:pt x="302673" y="237378"/>
                  </a:cubicBezTo>
                  <a:lnTo>
                    <a:pt x="320477" y="243312"/>
                  </a:lnTo>
                  <a:cubicBezTo>
                    <a:pt x="364874" y="240701"/>
                    <a:pt x="423927" y="243476"/>
                    <a:pt x="468846" y="225509"/>
                  </a:cubicBezTo>
                  <a:cubicBezTo>
                    <a:pt x="478737" y="221553"/>
                    <a:pt x="488338" y="216773"/>
                    <a:pt x="498520" y="213640"/>
                  </a:cubicBezTo>
                  <a:cubicBezTo>
                    <a:pt x="514112" y="208843"/>
                    <a:pt x="545999" y="201771"/>
                    <a:pt x="545999" y="201771"/>
                  </a:cubicBezTo>
                  <a:cubicBezTo>
                    <a:pt x="606054" y="161735"/>
                    <a:pt x="560841" y="186851"/>
                    <a:pt x="718107" y="195837"/>
                  </a:cubicBezTo>
                  <a:cubicBezTo>
                    <a:pt x="735992" y="196859"/>
                    <a:pt x="753716" y="199793"/>
                    <a:pt x="771520" y="201771"/>
                  </a:cubicBezTo>
                  <a:cubicBezTo>
                    <a:pt x="777455" y="205727"/>
                    <a:pt x="782944" y="210450"/>
                    <a:pt x="789324" y="213640"/>
                  </a:cubicBezTo>
                  <a:cubicBezTo>
                    <a:pt x="807624" y="222790"/>
                    <a:pt x="838235" y="223463"/>
                    <a:pt x="854607" y="225509"/>
                  </a:cubicBezTo>
                  <a:cubicBezTo>
                    <a:pt x="899305" y="255307"/>
                    <a:pt x="842498" y="220320"/>
                    <a:pt x="896150" y="243312"/>
                  </a:cubicBezTo>
                  <a:cubicBezTo>
                    <a:pt x="919696" y="253402"/>
                    <a:pt x="910372" y="257709"/>
                    <a:pt x="931759" y="272985"/>
                  </a:cubicBezTo>
                  <a:cubicBezTo>
                    <a:pt x="944594" y="282152"/>
                    <a:pt x="958772" y="285945"/>
                    <a:pt x="973302" y="290788"/>
                  </a:cubicBezTo>
                  <a:cubicBezTo>
                    <a:pt x="979237" y="294744"/>
                    <a:pt x="984428" y="300153"/>
                    <a:pt x="991106" y="302657"/>
                  </a:cubicBezTo>
                  <a:cubicBezTo>
                    <a:pt x="1000551" y="306199"/>
                    <a:pt x="1010702" y="308153"/>
                    <a:pt x="1020780" y="308591"/>
                  </a:cubicBezTo>
                  <a:cubicBezTo>
                    <a:pt x="1101836" y="312115"/>
                    <a:pt x="1182997" y="312548"/>
                    <a:pt x="1264106" y="314526"/>
                  </a:cubicBezTo>
                  <a:cubicBezTo>
                    <a:pt x="1270041" y="316504"/>
                    <a:pt x="1277487" y="316037"/>
                    <a:pt x="1281910" y="320460"/>
                  </a:cubicBezTo>
                  <a:cubicBezTo>
                    <a:pt x="1291997" y="330547"/>
                    <a:pt x="1292116" y="351557"/>
                    <a:pt x="1305649" y="356067"/>
                  </a:cubicBezTo>
                  <a:lnTo>
                    <a:pt x="1323454" y="362001"/>
                  </a:lnTo>
                  <a:cubicBezTo>
                    <a:pt x="1337302" y="360023"/>
                    <a:pt x="1352214" y="361748"/>
                    <a:pt x="1364997" y="356067"/>
                  </a:cubicBezTo>
                  <a:cubicBezTo>
                    <a:pt x="1371515" y="353170"/>
                    <a:pt x="1369735" y="338264"/>
                    <a:pt x="1376867" y="338264"/>
                  </a:cubicBezTo>
                  <a:cubicBezTo>
                    <a:pt x="1383999" y="338264"/>
                    <a:pt x="1382543" y="352529"/>
                    <a:pt x="1388736" y="356067"/>
                  </a:cubicBezTo>
                  <a:cubicBezTo>
                    <a:pt x="1397494" y="361071"/>
                    <a:pt x="1408563" y="359813"/>
                    <a:pt x="1418410" y="362001"/>
                  </a:cubicBezTo>
                  <a:cubicBezTo>
                    <a:pt x="1426372" y="363770"/>
                    <a:pt x="1434187" y="366167"/>
                    <a:pt x="1442149" y="367936"/>
                  </a:cubicBezTo>
                  <a:cubicBezTo>
                    <a:pt x="1451996" y="370124"/>
                    <a:pt x="1462091" y="371216"/>
                    <a:pt x="1471823" y="373870"/>
                  </a:cubicBezTo>
                  <a:cubicBezTo>
                    <a:pt x="1483894" y="377162"/>
                    <a:pt x="1507432" y="385739"/>
                    <a:pt x="1507432" y="385739"/>
                  </a:cubicBezTo>
                  <a:cubicBezTo>
                    <a:pt x="1515345" y="391674"/>
                    <a:pt x="1521717" y="400634"/>
                    <a:pt x="1531171" y="403543"/>
                  </a:cubicBezTo>
                  <a:cubicBezTo>
                    <a:pt x="1548293" y="408811"/>
                    <a:pt x="1566827" y="407110"/>
                    <a:pt x="1584584" y="409477"/>
                  </a:cubicBezTo>
                  <a:cubicBezTo>
                    <a:pt x="1596511" y="411067"/>
                    <a:pt x="1608323" y="413433"/>
                    <a:pt x="1620192" y="415411"/>
                  </a:cubicBezTo>
                  <a:cubicBezTo>
                    <a:pt x="1653471" y="426504"/>
                    <a:pt x="1631932" y="419830"/>
                    <a:pt x="1685475" y="433215"/>
                  </a:cubicBezTo>
                  <a:lnTo>
                    <a:pt x="1709214" y="439149"/>
                  </a:lnTo>
                  <a:cubicBezTo>
                    <a:pt x="1717127" y="441127"/>
                    <a:pt x="1724955" y="443485"/>
                    <a:pt x="1732953" y="445084"/>
                  </a:cubicBezTo>
                  <a:cubicBezTo>
                    <a:pt x="1753364" y="449166"/>
                    <a:pt x="1766799" y="451363"/>
                    <a:pt x="1786366" y="456953"/>
                  </a:cubicBezTo>
                  <a:cubicBezTo>
                    <a:pt x="1814209" y="464908"/>
                    <a:pt x="1796246" y="461187"/>
                    <a:pt x="1827909" y="474756"/>
                  </a:cubicBezTo>
                  <a:cubicBezTo>
                    <a:pt x="1833659" y="477220"/>
                    <a:pt x="1839779" y="478712"/>
                    <a:pt x="1845714" y="480690"/>
                  </a:cubicBezTo>
                  <a:cubicBezTo>
                    <a:pt x="1912975" y="478712"/>
                    <a:pt x="1980295" y="478202"/>
                    <a:pt x="2047496" y="474756"/>
                  </a:cubicBezTo>
                  <a:cubicBezTo>
                    <a:pt x="2057570" y="474239"/>
                    <a:pt x="2067083" y="468822"/>
                    <a:pt x="2077170" y="468822"/>
                  </a:cubicBezTo>
                  <a:cubicBezTo>
                    <a:pt x="2161130" y="468822"/>
                    <a:pt x="2117782" y="476276"/>
                    <a:pt x="2183996" y="480690"/>
                  </a:cubicBezTo>
                  <a:cubicBezTo>
                    <a:pt x="2229438" y="483719"/>
                    <a:pt x="2274995" y="484647"/>
                    <a:pt x="2320495" y="486625"/>
                  </a:cubicBezTo>
                  <a:cubicBezTo>
                    <a:pt x="2326430" y="488603"/>
                    <a:pt x="2332831" y="489521"/>
                    <a:pt x="2338300" y="492559"/>
                  </a:cubicBezTo>
                  <a:cubicBezTo>
                    <a:pt x="2350770" y="499486"/>
                    <a:pt x="2373908" y="516297"/>
                    <a:pt x="2373908" y="516297"/>
                  </a:cubicBezTo>
                  <a:cubicBezTo>
                    <a:pt x="2425343" y="512341"/>
                    <a:pt x="2482071" y="527497"/>
                    <a:pt x="2528212" y="504428"/>
                  </a:cubicBezTo>
                  <a:cubicBezTo>
                    <a:pt x="2573477" y="481797"/>
                    <a:pt x="2543225" y="494013"/>
                    <a:pt x="2623169" y="480690"/>
                  </a:cubicBezTo>
                  <a:cubicBezTo>
                    <a:pt x="2635038" y="478712"/>
                    <a:pt x="2647103" y="477674"/>
                    <a:pt x="2658777" y="474756"/>
                  </a:cubicBezTo>
                  <a:cubicBezTo>
                    <a:pt x="2694190" y="465904"/>
                    <a:pt x="2674471" y="470163"/>
                    <a:pt x="2718125" y="462887"/>
                  </a:cubicBezTo>
                  <a:cubicBezTo>
                    <a:pt x="2737908" y="470800"/>
                    <a:pt x="2758416" y="477097"/>
                    <a:pt x="2777473" y="486625"/>
                  </a:cubicBezTo>
                  <a:cubicBezTo>
                    <a:pt x="2811368" y="503572"/>
                    <a:pt x="2791298" y="502434"/>
                    <a:pt x="2819016" y="522232"/>
                  </a:cubicBezTo>
                  <a:cubicBezTo>
                    <a:pt x="2826215" y="527374"/>
                    <a:pt x="2835169" y="529550"/>
                    <a:pt x="2842755" y="534101"/>
                  </a:cubicBezTo>
                  <a:cubicBezTo>
                    <a:pt x="2854988" y="541440"/>
                    <a:pt x="2864831" y="553327"/>
                    <a:pt x="2878364" y="557838"/>
                  </a:cubicBezTo>
                  <a:cubicBezTo>
                    <a:pt x="2884299" y="559816"/>
                    <a:pt x="2890473" y="561184"/>
                    <a:pt x="2896168" y="563773"/>
                  </a:cubicBezTo>
                  <a:cubicBezTo>
                    <a:pt x="2912276" y="571095"/>
                    <a:pt x="2926860" y="581917"/>
                    <a:pt x="2943646" y="587511"/>
                  </a:cubicBezTo>
                  <a:cubicBezTo>
                    <a:pt x="2986363" y="601748"/>
                    <a:pt x="2932991" y="584465"/>
                    <a:pt x="2985190" y="599379"/>
                  </a:cubicBezTo>
                  <a:cubicBezTo>
                    <a:pt x="2991205" y="601098"/>
                    <a:pt x="2997059" y="603336"/>
                    <a:pt x="3002994" y="605314"/>
                  </a:cubicBezTo>
                  <a:cubicBezTo>
                    <a:pt x="3008929" y="611248"/>
                    <a:pt x="3013815" y="618462"/>
                    <a:pt x="3020798" y="623117"/>
                  </a:cubicBezTo>
                  <a:cubicBezTo>
                    <a:pt x="3026137" y="626676"/>
                    <a:pt x="3058876" y="633996"/>
                    <a:pt x="3062342" y="634986"/>
                  </a:cubicBezTo>
                  <a:cubicBezTo>
                    <a:pt x="3121940" y="652013"/>
                    <a:pt x="3029673" y="628304"/>
                    <a:pt x="3103885" y="646855"/>
                  </a:cubicBezTo>
                  <a:cubicBezTo>
                    <a:pt x="3111798" y="652789"/>
                    <a:pt x="3119036" y="659751"/>
                    <a:pt x="3127624" y="664658"/>
                  </a:cubicBezTo>
                  <a:cubicBezTo>
                    <a:pt x="3152307" y="678762"/>
                    <a:pt x="3187575" y="666761"/>
                    <a:pt x="3210711" y="664658"/>
                  </a:cubicBezTo>
                  <a:lnTo>
                    <a:pt x="3246320" y="652790"/>
                  </a:lnTo>
                  <a:cubicBezTo>
                    <a:pt x="3252255" y="650812"/>
                    <a:pt x="3257953" y="647883"/>
                    <a:pt x="3264124" y="646855"/>
                  </a:cubicBezTo>
                  <a:lnTo>
                    <a:pt x="3299733" y="640921"/>
                  </a:lnTo>
                  <a:cubicBezTo>
                    <a:pt x="3305668" y="638943"/>
                    <a:pt x="3311366" y="636014"/>
                    <a:pt x="3317537" y="634986"/>
                  </a:cubicBezTo>
                  <a:cubicBezTo>
                    <a:pt x="3393781" y="622279"/>
                    <a:pt x="3434442" y="631494"/>
                    <a:pt x="3525254" y="634986"/>
                  </a:cubicBezTo>
                  <a:cubicBezTo>
                    <a:pt x="3567936" y="649214"/>
                    <a:pt x="3514641" y="631954"/>
                    <a:pt x="3566797" y="646855"/>
                  </a:cubicBezTo>
                  <a:cubicBezTo>
                    <a:pt x="3582131" y="651236"/>
                    <a:pt x="3591843" y="656662"/>
                    <a:pt x="3608341" y="658724"/>
                  </a:cubicBezTo>
                  <a:cubicBezTo>
                    <a:pt x="3631978" y="661678"/>
                    <a:pt x="3655819" y="662680"/>
                    <a:pt x="3679558" y="664658"/>
                  </a:cubicBezTo>
                  <a:cubicBezTo>
                    <a:pt x="3685493" y="666636"/>
                    <a:pt x="3691179" y="669642"/>
                    <a:pt x="3697362" y="670593"/>
                  </a:cubicBezTo>
                  <a:cubicBezTo>
                    <a:pt x="3717012" y="673616"/>
                    <a:pt x="3738026" y="669733"/>
                    <a:pt x="3756710" y="676527"/>
                  </a:cubicBezTo>
                  <a:cubicBezTo>
                    <a:pt x="3762589" y="678665"/>
                    <a:pt x="3759426" y="688967"/>
                    <a:pt x="3762645" y="694331"/>
                  </a:cubicBezTo>
                  <a:cubicBezTo>
                    <a:pt x="3765524" y="699129"/>
                    <a:pt x="3770558" y="702244"/>
                    <a:pt x="3774515" y="70620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dirty="0"/>
            </a:p>
          </p:txBody>
        </p:sp>
        <p:sp>
          <p:nvSpPr>
            <p:cNvPr id="4" name="Rectangle 3"/>
            <p:cNvSpPr/>
            <p:nvPr/>
          </p:nvSpPr>
          <p:spPr>
            <a:xfrm>
              <a:off x="8116491" y="2512142"/>
              <a:ext cx="746615" cy="369332"/>
            </a:xfrm>
            <a:prstGeom prst="rect">
              <a:avLst/>
            </a:prstGeom>
          </p:spPr>
          <p:txBody>
            <a:bodyPr wrap="none">
              <a:spAutoFit/>
            </a:bodyPr>
            <a:lstStyle/>
            <a:p>
              <a:r>
                <a:rPr lang="en-US" sz="1200" dirty="0"/>
                <a:t>Death</a:t>
              </a:r>
            </a:p>
          </p:txBody>
        </p:sp>
        <p:cxnSp>
          <p:nvCxnSpPr>
            <p:cNvPr id="42" name="Straight Arrow Connector 41"/>
            <p:cNvCxnSpPr/>
            <p:nvPr/>
          </p:nvCxnSpPr>
          <p:spPr>
            <a:xfrm flipH="1">
              <a:off x="8388738" y="2835342"/>
              <a:ext cx="178583" cy="301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6520360" y="3598646"/>
            <a:ext cx="3371063" cy="2398872"/>
            <a:chOff x="4846701" y="4611776"/>
            <a:chExt cx="4056496" cy="2244588"/>
          </a:xfrm>
        </p:grpSpPr>
        <p:cxnSp>
          <p:nvCxnSpPr>
            <p:cNvPr id="44" name="Straight Connector 43"/>
            <p:cNvCxnSpPr/>
            <p:nvPr/>
          </p:nvCxnSpPr>
          <p:spPr>
            <a:xfrm>
              <a:off x="5478731" y="4611776"/>
              <a:ext cx="14500" cy="18752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5478731" y="6487032"/>
              <a:ext cx="295114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846701" y="4630244"/>
              <a:ext cx="624531" cy="1846660"/>
            </a:xfrm>
            <a:prstGeom prst="rect">
              <a:avLst/>
            </a:prstGeom>
            <a:noFill/>
          </p:spPr>
          <p:txBody>
            <a:bodyPr wrap="none" rtlCol="0">
              <a:spAutoFit/>
            </a:bodyPr>
            <a:lstStyle/>
            <a:p>
              <a:r>
                <a:rPr lang="en-US" sz="1200" dirty="0"/>
                <a:t>High</a:t>
              </a:r>
            </a:p>
            <a:p>
              <a:endParaRPr lang="en-US" sz="1200" dirty="0"/>
            </a:p>
            <a:p>
              <a:endParaRPr lang="en-US" sz="1200" dirty="0"/>
            </a:p>
            <a:p>
              <a:endParaRPr lang="en-US" sz="1200" dirty="0"/>
            </a:p>
            <a:p>
              <a:endParaRPr lang="en-US" sz="1200" dirty="0"/>
            </a:p>
            <a:p>
              <a:endParaRPr lang="en-US" sz="1200" dirty="0"/>
            </a:p>
            <a:p>
              <a:r>
                <a:rPr lang="en-US" sz="1200" dirty="0"/>
                <a:t>Low</a:t>
              </a:r>
            </a:p>
          </p:txBody>
        </p:sp>
        <p:sp>
          <p:nvSpPr>
            <p:cNvPr id="48" name="TextBox 47"/>
            <p:cNvSpPr txBox="1"/>
            <p:nvPr/>
          </p:nvSpPr>
          <p:spPr>
            <a:xfrm>
              <a:off x="5962023" y="6487032"/>
              <a:ext cx="660865" cy="369332"/>
            </a:xfrm>
            <a:prstGeom prst="rect">
              <a:avLst/>
            </a:prstGeom>
            <a:noFill/>
          </p:spPr>
          <p:txBody>
            <a:bodyPr wrap="none" rtlCol="0">
              <a:spAutoFit/>
            </a:bodyPr>
            <a:lstStyle/>
            <a:p>
              <a:r>
                <a:rPr lang="en-US" sz="1200" dirty="0"/>
                <a:t>Time</a:t>
              </a:r>
            </a:p>
          </p:txBody>
        </p:sp>
        <p:sp>
          <p:nvSpPr>
            <p:cNvPr id="49" name="TextBox 48"/>
            <p:cNvSpPr txBox="1"/>
            <p:nvPr/>
          </p:nvSpPr>
          <p:spPr>
            <a:xfrm rot="16200000">
              <a:off x="4779036" y="5100450"/>
              <a:ext cx="719150" cy="333321"/>
            </a:xfrm>
            <a:prstGeom prst="rect">
              <a:avLst/>
            </a:prstGeom>
            <a:noFill/>
          </p:spPr>
          <p:txBody>
            <a:bodyPr wrap="square" rtlCol="0">
              <a:spAutoFit/>
            </a:bodyPr>
            <a:lstStyle/>
            <a:p>
              <a:r>
                <a:rPr lang="en-US" sz="1200" dirty="0"/>
                <a:t>Function</a:t>
              </a:r>
            </a:p>
          </p:txBody>
        </p:sp>
        <p:sp>
          <p:nvSpPr>
            <p:cNvPr id="50" name="TextBox 49"/>
            <p:cNvSpPr txBox="1"/>
            <p:nvPr/>
          </p:nvSpPr>
          <p:spPr>
            <a:xfrm>
              <a:off x="5570205" y="4611776"/>
              <a:ext cx="2336110" cy="369332"/>
            </a:xfrm>
            <a:prstGeom prst="rect">
              <a:avLst/>
            </a:prstGeom>
            <a:noFill/>
            <a:ln>
              <a:noFill/>
            </a:ln>
          </p:spPr>
          <p:txBody>
            <a:bodyPr wrap="none" rtlCol="0">
              <a:spAutoFit/>
            </a:bodyPr>
            <a:lstStyle/>
            <a:p>
              <a:r>
                <a:rPr lang="en-US" sz="1200" dirty="0"/>
                <a:t>Severe Acute Brain Injury</a:t>
              </a:r>
            </a:p>
          </p:txBody>
        </p:sp>
        <p:sp>
          <p:nvSpPr>
            <p:cNvPr id="67" name="Rectangle 66"/>
            <p:cNvSpPr/>
            <p:nvPr/>
          </p:nvSpPr>
          <p:spPr>
            <a:xfrm>
              <a:off x="8156582" y="5764423"/>
              <a:ext cx="746615" cy="369332"/>
            </a:xfrm>
            <a:prstGeom prst="rect">
              <a:avLst/>
            </a:prstGeom>
          </p:spPr>
          <p:txBody>
            <a:bodyPr wrap="none">
              <a:spAutoFit/>
            </a:bodyPr>
            <a:lstStyle/>
            <a:p>
              <a:r>
                <a:rPr lang="en-US" sz="1200" dirty="0"/>
                <a:t>Death</a:t>
              </a:r>
            </a:p>
          </p:txBody>
        </p:sp>
        <p:cxnSp>
          <p:nvCxnSpPr>
            <p:cNvPr id="69" name="Straight Arrow Connector 68"/>
            <p:cNvCxnSpPr/>
            <p:nvPr/>
          </p:nvCxnSpPr>
          <p:spPr>
            <a:xfrm flipH="1">
              <a:off x="8354563" y="6133649"/>
              <a:ext cx="178583" cy="301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Curved Connector 71"/>
            <p:cNvCxnSpPr>
              <a:cxnSpLocks/>
            </p:cNvCxnSpPr>
            <p:nvPr/>
          </p:nvCxnSpPr>
          <p:spPr>
            <a:xfrm>
              <a:off x="5779229" y="6102976"/>
              <a:ext cx="502167" cy="375122"/>
            </a:xfrm>
            <a:prstGeom prst="curvedConnector2">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74" name="Curved Connector 73"/>
            <p:cNvCxnSpPr/>
            <p:nvPr/>
          </p:nvCxnSpPr>
          <p:spPr>
            <a:xfrm flipV="1">
              <a:off x="5769396" y="5374796"/>
              <a:ext cx="790367" cy="731669"/>
            </a:xfrm>
            <a:prstGeom prst="curvedConnector3">
              <a:avLst>
                <a:gd name="adj1" fmla="val 50000"/>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6" name="Freeform 75"/>
            <p:cNvSpPr/>
            <p:nvPr/>
          </p:nvSpPr>
          <p:spPr>
            <a:xfrm>
              <a:off x="5473635" y="4692361"/>
              <a:ext cx="295761" cy="1417291"/>
            </a:xfrm>
            <a:custGeom>
              <a:avLst/>
              <a:gdLst>
                <a:gd name="connsiteX0" fmla="*/ 0 w 527984"/>
                <a:gd name="connsiteY0" fmla="*/ 0 h 2711366"/>
                <a:gd name="connsiteX1" fmla="*/ 76106 w 527984"/>
                <a:gd name="connsiteY1" fmla="*/ 28541 h 2711366"/>
                <a:gd name="connsiteX2" fmla="*/ 104645 w 527984"/>
                <a:gd name="connsiteY2" fmla="*/ 76108 h 2711366"/>
                <a:gd name="connsiteX3" fmla="*/ 114159 w 527984"/>
                <a:gd name="connsiteY3" fmla="*/ 90378 h 2711366"/>
                <a:gd name="connsiteX4" fmla="*/ 118915 w 527984"/>
                <a:gd name="connsiteY4" fmla="*/ 104648 h 2711366"/>
                <a:gd name="connsiteX5" fmla="*/ 128429 w 527984"/>
                <a:gd name="connsiteY5" fmla="*/ 180756 h 2711366"/>
                <a:gd name="connsiteX6" fmla="*/ 133185 w 527984"/>
                <a:gd name="connsiteY6" fmla="*/ 237836 h 2711366"/>
                <a:gd name="connsiteX7" fmla="*/ 137942 w 527984"/>
                <a:gd name="connsiteY7" fmla="*/ 285404 h 2711366"/>
                <a:gd name="connsiteX8" fmla="*/ 142698 w 527984"/>
                <a:gd name="connsiteY8" fmla="*/ 361511 h 2711366"/>
                <a:gd name="connsiteX9" fmla="*/ 152212 w 527984"/>
                <a:gd name="connsiteY9" fmla="*/ 470916 h 2711366"/>
                <a:gd name="connsiteX10" fmla="*/ 156968 w 527984"/>
                <a:gd name="connsiteY10" fmla="*/ 551780 h 2711366"/>
                <a:gd name="connsiteX11" fmla="*/ 161725 w 527984"/>
                <a:gd name="connsiteY11" fmla="*/ 594590 h 2711366"/>
                <a:gd name="connsiteX12" fmla="*/ 175995 w 527984"/>
                <a:gd name="connsiteY12" fmla="*/ 765832 h 2711366"/>
                <a:gd name="connsiteX13" fmla="*/ 180751 w 527984"/>
                <a:gd name="connsiteY13" fmla="*/ 875237 h 2711366"/>
                <a:gd name="connsiteX14" fmla="*/ 185508 w 527984"/>
                <a:gd name="connsiteY14" fmla="*/ 899020 h 2711366"/>
                <a:gd name="connsiteX15" fmla="*/ 190265 w 527984"/>
                <a:gd name="connsiteY15" fmla="*/ 960858 h 2711366"/>
                <a:gd name="connsiteX16" fmla="*/ 199778 w 527984"/>
                <a:gd name="connsiteY16" fmla="*/ 1051235 h 2711366"/>
                <a:gd name="connsiteX17" fmla="*/ 204534 w 527984"/>
                <a:gd name="connsiteY17" fmla="*/ 1075019 h 2711366"/>
                <a:gd name="connsiteX18" fmla="*/ 209291 w 527984"/>
                <a:gd name="connsiteY18" fmla="*/ 1132100 h 2711366"/>
                <a:gd name="connsiteX19" fmla="*/ 214048 w 527984"/>
                <a:gd name="connsiteY19" fmla="*/ 1151126 h 2711366"/>
                <a:gd name="connsiteX20" fmla="*/ 223561 w 527984"/>
                <a:gd name="connsiteY20" fmla="*/ 1231991 h 2711366"/>
                <a:gd name="connsiteX21" fmla="*/ 228317 w 527984"/>
                <a:gd name="connsiteY21" fmla="*/ 1298585 h 2711366"/>
                <a:gd name="connsiteX22" fmla="*/ 233074 w 527984"/>
                <a:gd name="connsiteY22" fmla="*/ 1388962 h 2711366"/>
                <a:gd name="connsiteX23" fmla="*/ 237831 w 527984"/>
                <a:gd name="connsiteY23" fmla="*/ 1417503 h 2711366"/>
                <a:gd name="connsiteX24" fmla="*/ 247344 w 527984"/>
                <a:gd name="connsiteY24" fmla="*/ 1493610 h 2711366"/>
                <a:gd name="connsiteX25" fmla="*/ 252101 w 527984"/>
                <a:gd name="connsiteY25" fmla="*/ 1526907 h 2711366"/>
                <a:gd name="connsiteX26" fmla="*/ 261614 w 527984"/>
                <a:gd name="connsiteY26" fmla="*/ 1707663 h 2711366"/>
                <a:gd name="connsiteX27" fmla="*/ 266370 w 527984"/>
                <a:gd name="connsiteY27" fmla="*/ 1769500 h 2711366"/>
                <a:gd name="connsiteX28" fmla="*/ 271127 w 527984"/>
                <a:gd name="connsiteY28" fmla="*/ 1888418 h 2711366"/>
                <a:gd name="connsiteX29" fmla="*/ 275884 w 527984"/>
                <a:gd name="connsiteY29" fmla="*/ 1983552 h 2711366"/>
                <a:gd name="connsiteX30" fmla="*/ 280640 w 527984"/>
                <a:gd name="connsiteY30" fmla="*/ 2240415 h 2711366"/>
                <a:gd name="connsiteX31" fmla="*/ 290153 w 527984"/>
                <a:gd name="connsiteY31" fmla="*/ 2297496 h 2711366"/>
                <a:gd name="connsiteX32" fmla="*/ 294910 w 527984"/>
                <a:gd name="connsiteY32" fmla="*/ 2330793 h 2711366"/>
                <a:gd name="connsiteX33" fmla="*/ 299667 w 527984"/>
                <a:gd name="connsiteY33" fmla="*/ 2421170 h 2711366"/>
                <a:gd name="connsiteX34" fmla="*/ 313937 w 527984"/>
                <a:gd name="connsiteY34" fmla="*/ 2473494 h 2711366"/>
                <a:gd name="connsiteX35" fmla="*/ 328206 w 527984"/>
                <a:gd name="connsiteY35" fmla="*/ 2516305 h 2711366"/>
                <a:gd name="connsiteX36" fmla="*/ 332963 w 527984"/>
                <a:gd name="connsiteY36" fmla="*/ 2530575 h 2711366"/>
                <a:gd name="connsiteX37" fmla="*/ 337720 w 527984"/>
                <a:gd name="connsiteY37" fmla="*/ 2544845 h 2711366"/>
                <a:gd name="connsiteX38" fmla="*/ 342476 w 527984"/>
                <a:gd name="connsiteY38" fmla="*/ 2563872 h 2711366"/>
                <a:gd name="connsiteX39" fmla="*/ 351989 w 527984"/>
                <a:gd name="connsiteY39" fmla="*/ 2573386 h 2711366"/>
                <a:gd name="connsiteX40" fmla="*/ 366259 w 527984"/>
                <a:gd name="connsiteY40" fmla="*/ 2601926 h 2711366"/>
                <a:gd name="connsiteX41" fmla="*/ 380529 w 527984"/>
                <a:gd name="connsiteY41" fmla="*/ 2630466 h 2711366"/>
                <a:gd name="connsiteX42" fmla="*/ 394799 w 527984"/>
                <a:gd name="connsiteY42" fmla="*/ 2639980 h 2711366"/>
                <a:gd name="connsiteX43" fmla="*/ 423339 w 527984"/>
                <a:gd name="connsiteY43" fmla="*/ 2668520 h 2711366"/>
                <a:gd name="connsiteX44" fmla="*/ 437609 w 527984"/>
                <a:gd name="connsiteY44" fmla="*/ 2678033 h 2711366"/>
                <a:gd name="connsiteX45" fmla="*/ 461392 w 527984"/>
                <a:gd name="connsiteY45" fmla="*/ 2697060 h 2711366"/>
                <a:gd name="connsiteX46" fmla="*/ 475662 w 527984"/>
                <a:gd name="connsiteY46" fmla="*/ 2701817 h 2711366"/>
                <a:gd name="connsiteX47" fmla="*/ 527984 w 527984"/>
                <a:gd name="connsiteY47" fmla="*/ 2711330 h 271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27984" h="2711366">
                  <a:moveTo>
                    <a:pt x="0" y="0"/>
                  </a:moveTo>
                  <a:cubicBezTo>
                    <a:pt x="25817" y="2869"/>
                    <a:pt x="61702" y="-269"/>
                    <a:pt x="76106" y="28541"/>
                  </a:cubicBezTo>
                  <a:cubicBezTo>
                    <a:pt x="90730" y="57792"/>
                    <a:pt x="81688" y="41673"/>
                    <a:pt x="104645" y="76108"/>
                  </a:cubicBezTo>
                  <a:lnTo>
                    <a:pt x="114159" y="90378"/>
                  </a:lnTo>
                  <a:cubicBezTo>
                    <a:pt x="115744" y="95135"/>
                    <a:pt x="117932" y="99731"/>
                    <a:pt x="118915" y="104648"/>
                  </a:cubicBezTo>
                  <a:cubicBezTo>
                    <a:pt x="121958" y="119863"/>
                    <a:pt x="127230" y="168161"/>
                    <a:pt x="128429" y="180756"/>
                  </a:cubicBezTo>
                  <a:cubicBezTo>
                    <a:pt x="130239" y="199763"/>
                    <a:pt x="131457" y="218822"/>
                    <a:pt x="133185" y="237836"/>
                  </a:cubicBezTo>
                  <a:cubicBezTo>
                    <a:pt x="134628" y="253706"/>
                    <a:pt x="136720" y="269516"/>
                    <a:pt x="137942" y="285404"/>
                  </a:cubicBezTo>
                  <a:cubicBezTo>
                    <a:pt x="139891" y="310748"/>
                    <a:pt x="141205" y="336136"/>
                    <a:pt x="142698" y="361511"/>
                  </a:cubicBezTo>
                  <a:cubicBezTo>
                    <a:pt x="148336" y="457369"/>
                    <a:pt x="141726" y="418490"/>
                    <a:pt x="152212" y="470916"/>
                  </a:cubicBezTo>
                  <a:cubicBezTo>
                    <a:pt x="153797" y="497871"/>
                    <a:pt x="154897" y="524858"/>
                    <a:pt x="156968" y="551780"/>
                  </a:cubicBezTo>
                  <a:cubicBezTo>
                    <a:pt x="158069" y="566096"/>
                    <a:pt x="160770" y="580264"/>
                    <a:pt x="161725" y="594590"/>
                  </a:cubicBezTo>
                  <a:cubicBezTo>
                    <a:pt x="172341" y="753839"/>
                    <a:pt x="158678" y="635965"/>
                    <a:pt x="175995" y="765832"/>
                  </a:cubicBezTo>
                  <a:cubicBezTo>
                    <a:pt x="177580" y="802300"/>
                    <a:pt x="178150" y="838827"/>
                    <a:pt x="180751" y="875237"/>
                  </a:cubicBezTo>
                  <a:cubicBezTo>
                    <a:pt x="181327" y="883301"/>
                    <a:pt x="184615" y="890985"/>
                    <a:pt x="185508" y="899020"/>
                  </a:cubicBezTo>
                  <a:cubicBezTo>
                    <a:pt x="187791" y="919567"/>
                    <a:pt x="188474" y="940262"/>
                    <a:pt x="190265" y="960858"/>
                  </a:cubicBezTo>
                  <a:cubicBezTo>
                    <a:pt x="191177" y="971341"/>
                    <a:pt x="198012" y="1038874"/>
                    <a:pt x="199778" y="1051235"/>
                  </a:cubicBezTo>
                  <a:cubicBezTo>
                    <a:pt x="200921" y="1059239"/>
                    <a:pt x="202949" y="1067091"/>
                    <a:pt x="204534" y="1075019"/>
                  </a:cubicBezTo>
                  <a:cubicBezTo>
                    <a:pt x="206120" y="1094046"/>
                    <a:pt x="206923" y="1113154"/>
                    <a:pt x="209291" y="1132100"/>
                  </a:cubicBezTo>
                  <a:cubicBezTo>
                    <a:pt x="210102" y="1138587"/>
                    <a:pt x="212973" y="1144678"/>
                    <a:pt x="214048" y="1151126"/>
                  </a:cubicBezTo>
                  <a:cubicBezTo>
                    <a:pt x="215709" y="1161094"/>
                    <a:pt x="222868" y="1224023"/>
                    <a:pt x="223561" y="1231991"/>
                  </a:cubicBezTo>
                  <a:cubicBezTo>
                    <a:pt x="225489" y="1254162"/>
                    <a:pt x="226971" y="1276371"/>
                    <a:pt x="228317" y="1298585"/>
                  </a:cubicBezTo>
                  <a:cubicBezTo>
                    <a:pt x="230142" y="1328697"/>
                    <a:pt x="230668" y="1358891"/>
                    <a:pt x="233074" y="1388962"/>
                  </a:cubicBezTo>
                  <a:cubicBezTo>
                    <a:pt x="233843" y="1398576"/>
                    <a:pt x="236528" y="1407947"/>
                    <a:pt x="237831" y="1417503"/>
                  </a:cubicBezTo>
                  <a:cubicBezTo>
                    <a:pt x="241285" y="1442835"/>
                    <a:pt x="243728" y="1468301"/>
                    <a:pt x="247344" y="1493610"/>
                  </a:cubicBezTo>
                  <a:lnTo>
                    <a:pt x="252101" y="1526907"/>
                  </a:lnTo>
                  <a:cubicBezTo>
                    <a:pt x="255272" y="1587159"/>
                    <a:pt x="258071" y="1647432"/>
                    <a:pt x="261614" y="1707663"/>
                  </a:cubicBezTo>
                  <a:cubicBezTo>
                    <a:pt x="262828" y="1728301"/>
                    <a:pt x="265283" y="1748855"/>
                    <a:pt x="266370" y="1769500"/>
                  </a:cubicBezTo>
                  <a:cubicBezTo>
                    <a:pt x="268455" y="1809116"/>
                    <a:pt x="269365" y="1848786"/>
                    <a:pt x="271127" y="1888418"/>
                  </a:cubicBezTo>
                  <a:cubicBezTo>
                    <a:pt x="272537" y="1920138"/>
                    <a:pt x="274298" y="1951841"/>
                    <a:pt x="275884" y="1983552"/>
                  </a:cubicBezTo>
                  <a:cubicBezTo>
                    <a:pt x="277469" y="2069173"/>
                    <a:pt x="277834" y="2154825"/>
                    <a:pt x="280640" y="2240415"/>
                  </a:cubicBezTo>
                  <a:cubicBezTo>
                    <a:pt x="281274" y="2259755"/>
                    <a:pt x="286996" y="2278555"/>
                    <a:pt x="290153" y="2297496"/>
                  </a:cubicBezTo>
                  <a:cubicBezTo>
                    <a:pt x="291996" y="2308555"/>
                    <a:pt x="293324" y="2319694"/>
                    <a:pt x="294910" y="2330793"/>
                  </a:cubicBezTo>
                  <a:cubicBezTo>
                    <a:pt x="296496" y="2360919"/>
                    <a:pt x="297162" y="2391107"/>
                    <a:pt x="299667" y="2421170"/>
                  </a:cubicBezTo>
                  <a:cubicBezTo>
                    <a:pt x="301162" y="2439107"/>
                    <a:pt x="308350" y="2456733"/>
                    <a:pt x="313937" y="2473494"/>
                  </a:cubicBezTo>
                  <a:lnTo>
                    <a:pt x="328206" y="2516305"/>
                  </a:lnTo>
                  <a:lnTo>
                    <a:pt x="332963" y="2530575"/>
                  </a:lnTo>
                  <a:cubicBezTo>
                    <a:pt x="334549" y="2535332"/>
                    <a:pt x="336504" y="2539981"/>
                    <a:pt x="337720" y="2544845"/>
                  </a:cubicBezTo>
                  <a:cubicBezTo>
                    <a:pt x="339305" y="2551187"/>
                    <a:pt x="339553" y="2558025"/>
                    <a:pt x="342476" y="2563872"/>
                  </a:cubicBezTo>
                  <a:cubicBezTo>
                    <a:pt x="344481" y="2567883"/>
                    <a:pt x="348818" y="2570215"/>
                    <a:pt x="351989" y="2573386"/>
                  </a:cubicBezTo>
                  <a:cubicBezTo>
                    <a:pt x="363946" y="2609254"/>
                    <a:pt x="347817" y="2565042"/>
                    <a:pt x="366259" y="2601926"/>
                  </a:cubicBezTo>
                  <a:cubicBezTo>
                    <a:pt x="373996" y="2617400"/>
                    <a:pt x="366899" y="2616835"/>
                    <a:pt x="380529" y="2630466"/>
                  </a:cubicBezTo>
                  <a:cubicBezTo>
                    <a:pt x="384571" y="2634509"/>
                    <a:pt x="390526" y="2636182"/>
                    <a:pt x="394799" y="2639980"/>
                  </a:cubicBezTo>
                  <a:cubicBezTo>
                    <a:pt x="404854" y="2648918"/>
                    <a:pt x="412145" y="2661057"/>
                    <a:pt x="423339" y="2668520"/>
                  </a:cubicBezTo>
                  <a:cubicBezTo>
                    <a:pt x="428096" y="2671691"/>
                    <a:pt x="433145" y="2674462"/>
                    <a:pt x="437609" y="2678033"/>
                  </a:cubicBezTo>
                  <a:cubicBezTo>
                    <a:pt x="452360" y="2689834"/>
                    <a:pt x="441866" y="2687297"/>
                    <a:pt x="461392" y="2697060"/>
                  </a:cubicBezTo>
                  <a:cubicBezTo>
                    <a:pt x="465877" y="2699302"/>
                    <a:pt x="470825" y="2700498"/>
                    <a:pt x="475662" y="2701817"/>
                  </a:cubicBezTo>
                  <a:cubicBezTo>
                    <a:pt x="514772" y="2712484"/>
                    <a:pt x="501934" y="2711330"/>
                    <a:pt x="527984" y="2711330"/>
                  </a:cubicBezTo>
                </a:path>
              </a:pathLst>
            </a:custGeom>
            <a:noFill/>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dirty="0"/>
            </a:p>
          </p:txBody>
        </p:sp>
        <p:sp>
          <p:nvSpPr>
            <p:cNvPr id="5" name="Right Arrow 4"/>
            <p:cNvSpPr/>
            <p:nvPr/>
          </p:nvSpPr>
          <p:spPr>
            <a:xfrm>
              <a:off x="6542549" y="4877519"/>
              <a:ext cx="1631202" cy="908934"/>
            </a:xfrm>
            <a:prstGeom prst="rightArrow">
              <a:avLst>
                <a:gd name="adj1" fmla="val 75705"/>
                <a:gd name="adj2" fmla="val 35861"/>
              </a:avLst>
            </a:prstGeom>
            <a:gradFill flip="none" rotWithShape="1">
              <a:gsLst>
                <a:gs pos="42000">
                  <a:schemeClr val="tx1"/>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pSp>
      <p:sp>
        <p:nvSpPr>
          <p:cNvPr id="16" name="Title 15">
            <a:extLst>
              <a:ext uri="{FF2B5EF4-FFF2-40B4-BE49-F238E27FC236}">
                <a16:creationId xmlns:a16="http://schemas.microsoft.com/office/drawing/2014/main" id="{D660F929-9410-4EA5-8AE2-9697A85BD9D1}"/>
              </a:ext>
            </a:extLst>
          </p:cNvPr>
          <p:cNvSpPr>
            <a:spLocks noGrp="1"/>
          </p:cNvSpPr>
          <p:nvPr>
            <p:ph type="title"/>
          </p:nvPr>
        </p:nvSpPr>
        <p:spPr>
          <a:xfrm>
            <a:off x="2387779" y="246709"/>
            <a:ext cx="7438014" cy="994172"/>
          </a:xfrm>
        </p:spPr>
        <p:txBody>
          <a:bodyPr/>
          <a:lstStyle/>
          <a:p>
            <a:pPr algn="ctr"/>
            <a:r>
              <a:rPr lang="en-US" dirty="0"/>
              <a:t>SABI Trajectory is Unique </a:t>
            </a:r>
          </a:p>
        </p:txBody>
      </p:sp>
      <p:sp>
        <p:nvSpPr>
          <p:cNvPr id="63" name="Rectangle 62">
            <a:extLst>
              <a:ext uri="{FF2B5EF4-FFF2-40B4-BE49-F238E27FC236}">
                <a16:creationId xmlns:a16="http://schemas.microsoft.com/office/drawing/2014/main" id="{DFBFF6FB-EF1E-49D9-9FE3-D652B1475804}"/>
              </a:ext>
            </a:extLst>
          </p:cNvPr>
          <p:cNvSpPr/>
          <p:nvPr/>
        </p:nvSpPr>
        <p:spPr>
          <a:xfrm>
            <a:off x="4224495" y="6458725"/>
            <a:ext cx="7886700" cy="307777"/>
          </a:xfrm>
          <a:prstGeom prst="rect">
            <a:avLst/>
          </a:prstGeom>
        </p:spPr>
        <p:txBody>
          <a:bodyPr wrap="square">
            <a:spAutoFit/>
          </a:bodyPr>
          <a:lstStyle/>
          <a:p>
            <a:pPr algn="r">
              <a:defRPr/>
            </a:pPr>
            <a:r>
              <a:rPr lang="da-DK" sz="1400" dirty="0">
                <a:latin typeface="+mj-lt"/>
              </a:rPr>
              <a:t>Creutzfeldt CJ et al. BMJ 2015</a:t>
            </a:r>
          </a:p>
        </p:txBody>
      </p:sp>
      <p:sp>
        <p:nvSpPr>
          <p:cNvPr id="14" name="Oval 13"/>
          <p:cNvSpPr/>
          <p:nvPr/>
        </p:nvSpPr>
        <p:spPr>
          <a:xfrm>
            <a:off x="5851755" y="3310142"/>
            <a:ext cx="4339169" cy="28416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0727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Uncertainty is the </a:t>
            </a:r>
            <a:r>
              <a:rPr lang="en-US" b="1" u="sng" dirty="0">
                <a:solidFill>
                  <a:srgbClr val="00653B"/>
                </a:solidFill>
              </a:rPr>
              <a:t>RULE</a:t>
            </a:r>
            <a:r>
              <a:rPr lang="en-US" dirty="0"/>
              <a:t> in SABI</a:t>
            </a:r>
          </a:p>
        </p:txBody>
      </p:sp>
      <p:sp>
        <p:nvSpPr>
          <p:cNvPr id="3" name="Content Placeholder 2"/>
          <p:cNvSpPr>
            <a:spLocks noGrp="1"/>
          </p:cNvSpPr>
          <p:nvPr>
            <p:ph sz="half" idx="1"/>
          </p:nvPr>
        </p:nvSpPr>
        <p:spPr>
          <a:xfrm>
            <a:off x="838200" y="1825625"/>
            <a:ext cx="4918544" cy="4351338"/>
          </a:xfrm>
        </p:spPr>
        <p:txBody>
          <a:bodyPr>
            <a:noAutofit/>
          </a:bodyPr>
          <a:lstStyle/>
          <a:p>
            <a:r>
              <a:rPr lang="en-US" sz="2200" dirty="0"/>
              <a:t>Possible range of outcomes</a:t>
            </a:r>
          </a:p>
          <a:p>
            <a:pPr lvl="1">
              <a:buFont typeface="Arial" panose="020B0604020202020204" pitchFamily="34" charset="0"/>
              <a:buChar char="•"/>
            </a:pPr>
            <a:r>
              <a:rPr lang="en-US" sz="2200" dirty="0"/>
              <a:t>Early death </a:t>
            </a:r>
          </a:p>
          <a:p>
            <a:pPr lvl="2">
              <a:buFont typeface="Arial" panose="020B0604020202020204" pitchFamily="34" charset="0"/>
              <a:buChar char="•"/>
            </a:pPr>
            <a:r>
              <a:rPr lang="en-US" sz="2200" dirty="0"/>
              <a:t>Typically, after withdrawal/withholding of LST</a:t>
            </a:r>
          </a:p>
          <a:p>
            <a:pPr lvl="1">
              <a:buFont typeface="Arial" panose="020B0604020202020204" pitchFamily="34" charset="0"/>
              <a:buChar char="•"/>
            </a:pPr>
            <a:r>
              <a:rPr lang="en-US" sz="2200" dirty="0"/>
              <a:t>Chronic stage of recovery</a:t>
            </a:r>
          </a:p>
          <a:p>
            <a:pPr lvl="1">
              <a:buFont typeface="Arial" panose="020B0604020202020204" pitchFamily="34" charset="0"/>
              <a:buChar char="•"/>
            </a:pPr>
            <a:r>
              <a:rPr lang="en-US" sz="2200" dirty="0"/>
              <a:t>Survive for long periods with significant disability</a:t>
            </a:r>
          </a:p>
          <a:p>
            <a:pPr lvl="1">
              <a:buFont typeface="Arial" panose="020B0604020202020204" pitchFamily="34" charset="0"/>
              <a:buChar char="•"/>
            </a:pPr>
            <a:r>
              <a:rPr lang="en-US" sz="2200" dirty="0"/>
              <a:t>Enter into a state of disordered consciousness (e.g., vegetative state)</a:t>
            </a:r>
          </a:p>
          <a:p>
            <a:pPr lvl="1">
              <a:buFont typeface="Arial" panose="020B0604020202020204" pitchFamily="34" charset="0"/>
              <a:buChar char="•"/>
            </a:pPr>
            <a:r>
              <a:rPr lang="en-US" sz="2200" dirty="0"/>
              <a:t>Shift into another trajectory e.g., prolonged dwindling</a:t>
            </a:r>
          </a:p>
          <a:p>
            <a:pPr lvl="1"/>
            <a:endParaRPr lang="en-US" sz="2200" dirty="0"/>
          </a:p>
          <a:p>
            <a:endParaRPr lang="en-US" sz="2200" dirty="0"/>
          </a:p>
        </p:txBody>
      </p:sp>
      <p:sp>
        <p:nvSpPr>
          <p:cNvPr id="5" name="TextBox 4"/>
          <p:cNvSpPr txBox="1"/>
          <p:nvPr/>
        </p:nvSpPr>
        <p:spPr>
          <a:xfrm>
            <a:off x="5447414" y="5723751"/>
            <a:ext cx="486440" cy="300082"/>
          </a:xfrm>
          <a:prstGeom prst="rect">
            <a:avLst/>
          </a:prstGeom>
          <a:noFill/>
        </p:spPr>
        <p:txBody>
          <a:bodyPr wrap="square" rtlCol="0">
            <a:spAutoFit/>
          </a:bodyPr>
          <a:lstStyle/>
          <a:p>
            <a:endParaRPr lang="en-US" sz="1350" dirty="0"/>
          </a:p>
        </p:txBody>
      </p:sp>
      <p:sp>
        <p:nvSpPr>
          <p:cNvPr id="6" name="TextBox 5"/>
          <p:cNvSpPr txBox="1"/>
          <p:nvPr/>
        </p:nvSpPr>
        <p:spPr>
          <a:xfrm>
            <a:off x="8778099" y="6429473"/>
            <a:ext cx="3345276" cy="307777"/>
          </a:xfrm>
          <a:prstGeom prst="rect">
            <a:avLst/>
          </a:prstGeom>
          <a:noFill/>
        </p:spPr>
        <p:txBody>
          <a:bodyPr wrap="none" rtlCol="0">
            <a:spAutoFit/>
          </a:bodyPr>
          <a:lstStyle/>
          <a:p>
            <a:pPr algn="r">
              <a:defRPr/>
            </a:pPr>
            <a:r>
              <a:rPr lang="da-DK" sz="1400" dirty="0"/>
              <a:t>Frontera, et al. Critical Care Medicine 2015</a:t>
            </a:r>
          </a:p>
        </p:txBody>
      </p:sp>
      <p:pic>
        <p:nvPicPr>
          <p:cNvPr id="7" name="Picture 2" descr="Diagram&#10;&#10;Description automatically generated">
            <a:extLst>
              <a:ext uri="{FF2B5EF4-FFF2-40B4-BE49-F238E27FC236}">
                <a16:creationId xmlns:a16="http://schemas.microsoft.com/office/drawing/2014/main" id="{6D666B26-8CB9-4A94-85F9-FE15207BBB40}"/>
              </a:ext>
            </a:extLst>
          </p:cNvPr>
          <p:cNvPicPr>
            <a:picLocks noChangeAspect="1"/>
          </p:cNvPicPr>
          <p:nvPr/>
        </p:nvPicPr>
        <p:blipFill rotWithShape="1">
          <a:blip r:embed="rId3"/>
          <a:srcRect l="37313" t="9048" r="3198" b="56959"/>
          <a:stretch/>
        </p:blipFill>
        <p:spPr>
          <a:xfrm>
            <a:off x="5562600" y="2366010"/>
            <a:ext cx="4943710" cy="2953326"/>
          </a:xfrm>
          <a:prstGeom prst="rect">
            <a:avLst/>
          </a:prstGeom>
        </p:spPr>
      </p:pic>
      <p:grpSp>
        <p:nvGrpSpPr>
          <p:cNvPr id="9" name="Group 8">
            <a:extLst>
              <a:ext uri="{FF2B5EF4-FFF2-40B4-BE49-F238E27FC236}">
                <a16:creationId xmlns:a16="http://schemas.microsoft.com/office/drawing/2014/main" id="{E2BF5DE3-5088-4420-BF36-17A6D48DD743}"/>
              </a:ext>
            </a:extLst>
          </p:cNvPr>
          <p:cNvGrpSpPr/>
          <p:nvPr/>
        </p:nvGrpSpPr>
        <p:grpSpPr>
          <a:xfrm>
            <a:off x="7924800" y="1527252"/>
            <a:ext cx="2581510" cy="2816149"/>
            <a:chOff x="6057754" y="879736"/>
            <a:chExt cx="4029251" cy="3892318"/>
          </a:xfrm>
        </p:grpSpPr>
        <p:grpSp>
          <p:nvGrpSpPr>
            <p:cNvPr id="10" name="Group 9">
              <a:extLst>
                <a:ext uri="{FF2B5EF4-FFF2-40B4-BE49-F238E27FC236}">
                  <a16:creationId xmlns:a16="http://schemas.microsoft.com/office/drawing/2014/main" id="{BAE5E33F-B780-413F-8664-D5A5E14B3C7C}"/>
                </a:ext>
              </a:extLst>
            </p:cNvPr>
            <p:cNvGrpSpPr/>
            <p:nvPr/>
          </p:nvGrpSpPr>
          <p:grpSpPr>
            <a:xfrm>
              <a:off x="6660703" y="3313802"/>
              <a:ext cx="3426302" cy="1458252"/>
              <a:chOff x="6660703" y="3313802"/>
              <a:chExt cx="3426302" cy="1458252"/>
            </a:xfrm>
          </p:grpSpPr>
          <p:cxnSp>
            <p:nvCxnSpPr>
              <p:cNvPr id="12" name="Straight Arrow Connector 11">
                <a:extLst>
                  <a:ext uri="{FF2B5EF4-FFF2-40B4-BE49-F238E27FC236}">
                    <a16:creationId xmlns:a16="http://schemas.microsoft.com/office/drawing/2014/main" id="{B5471853-E466-4A8C-8E14-ACAF480E84F7}"/>
                  </a:ext>
                </a:extLst>
              </p:cNvPr>
              <p:cNvCxnSpPr/>
              <p:nvPr/>
            </p:nvCxnSpPr>
            <p:spPr>
              <a:xfrm flipH="1">
                <a:off x="6660703" y="3420584"/>
                <a:ext cx="1236453" cy="1351470"/>
              </a:xfrm>
              <a:prstGeom prst="straightConnector1">
                <a:avLst/>
              </a:prstGeom>
              <a:ln w="57150"/>
            </p:spPr>
            <p:style>
              <a:lnRef idx="3">
                <a:schemeClr val="accent6"/>
              </a:lnRef>
              <a:fillRef idx="0">
                <a:schemeClr val="accent6"/>
              </a:fillRef>
              <a:effectRef idx="2">
                <a:schemeClr val="accent6"/>
              </a:effectRef>
              <a:fontRef idx="minor">
                <a:schemeClr val="tx1"/>
              </a:fontRef>
            </p:style>
          </p:cxnSp>
          <p:cxnSp>
            <p:nvCxnSpPr>
              <p:cNvPr id="13" name="Straight Arrow Connector 12">
                <a:extLst>
                  <a:ext uri="{FF2B5EF4-FFF2-40B4-BE49-F238E27FC236}">
                    <a16:creationId xmlns:a16="http://schemas.microsoft.com/office/drawing/2014/main" id="{C358D76D-2FCA-472A-A565-828780AD0F11}"/>
                  </a:ext>
                </a:extLst>
              </p:cNvPr>
              <p:cNvCxnSpPr>
                <a:cxnSpLocks/>
              </p:cNvCxnSpPr>
              <p:nvPr/>
            </p:nvCxnSpPr>
            <p:spPr>
              <a:xfrm flipH="1">
                <a:off x="7759916" y="3353768"/>
                <a:ext cx="765447" cy="920149"/>
              </a:xfrm>
              <a:prstGeom prst="straightConnector1">
                <a:avLst/>
              </a:prstGeom>
              <a:ln w="57150"/>
            </p:spPr>
            <p:style>
              <a:lnRef idx="3">
                <a:schemeClr val="accent6"/>
              </a:lnRef>
              <a:fillRef idx="0">
                <a:schemeClr val="accent6"/>
              </a:fillRef>
              <a:effectRef idx="2">
                <a:schemeClr val="accent6"/>
              </a:effectRef>
              <a:fontRef idx="minor">
                <a:schemeClr val="tx1"/>
              </a:fontRef>
            </p:style>
          </p:cxnSp>
          <p:cxnSp>
            <p:nvCxnSpPr>
              <p:cNvPr id="14" name="Straight Arrow Connector 13">
                <a:extLst>
                  <a:ext uri="{FF2B5EF4-FFF2-40B4-BE49-F238E27FC236}">
                    <a16:creationId xmlns:a16="http://schemas.microsoft.com/office/drawing/2014/main" id="{9DFDDB38-003F-4D5F-B4E5-6665D50DF27F}"/>
                  </a:ext>
                </a:extLst>
              </p:cNvPr>
              <p:cNvCxnSpPr>
                <a:cxnSpLocks/>
              </p:cNvCxnSpPr>
              <p:nvPr/>
            </p:nvCxnSpPr>
            <p:spPr>
              <a:xfrm flipH="1">
                <a:off x="8082451" y="3332036"/>
                <a:ext cx="762000" cy="931507"/>
              </a:xfrm>
              <a:prstGeom prst="straightConnector1">
                <a:avLst/>
              </a:prstGeom>
              <a:ln w="57150"/>
            </p:spPr>
            <p:style>
              <a:lnRef idx="3">
                <a:schemeClr val="accent6"/>
              </a:lnRef>
              <a:fillRef idx="0">
                <a:schemeClr val="accent6"/>
              </a:fillRef>
              <a:effectRef idx="2">
                <a:schemeClr val="accent6"/>
              </a:effectRef>
              <a:fontRef idx="minor">
                <a:schemeClr val="tx1"/>
              </a:fontRef>
            </p:style>
          </p:cxnSp>
          <p:cxnSp>
            <p:nvCxnSpPr>
              <p:cNvPr id="15" name="Straight Arrow Connector 14">
                <a:extLst>
                  <a:ext uri="{FF2B5EF4-FFF2-40B4-BE49-F238E27FC236}">
                    <a16:creationId xmlns:a16="http://schemas.microsoft.com/office/drawing/2014/main" id="{45AE7DBE-82AC-4B8E-ACBD-79CADFC3281F}"/>
                  </a:ext>
                </a:extLst>
              </p:cNvPr>
              <p:cNvCxnSpPr>
                <a:cxnSpLocks/>
              </p:cNvCxnSpPr>
              <p:nvPr/>
            </p:nvCxnSpPr>
            <p:spPr>
              <a:xfrm flipH="1">
                <a:off x="8436590" y="3313802"/>
                <a:ext cx="720598" cy="906131"/>
              </a:xfrm>
              <a:prstGeom prst="straightConnector1">
                <a:avLst/>
              </a:prstGeom>
              <a:ln w="57150"/>
            </p:spPr>
            <p:style>
              <a:lnRef idx="3">
                <a:schemeClr val="accent6"/>
              </a:lnRef>
              <a:fillRef idx="0">
                <a:schemeClr val="accent6"/>
              </a:fillRef>
              <a:effectRef idx="2">
                <a:schemeClr val="accent6"/>
              </a:effectRef>
              <a:fontRef idx="minor">
                <a:schemeClr val="tx1"/>
              </a:fontRef>
            </p:style>
          </p:cxnSp>
          <p:cxnSp>
            <p:nvCxnSpPr>
              <p:cNvPr id="16" name="Straight Arrow Connector 15">
                <a:extLst>
                  <a:ext uri="{FF2B5EF4-FFF2-40B4-BE49-F238E27FC236}">
                    <a16:creationId xmlns:a16="http://schemas.microsoft.com/office/drawing/2014/main" id="{84FA277F-950D-4422-B24E-41DBDD948691}"/>
                  </a:ext>
                </a:extLst>
              </p:cNvPr>
              <p:cNvCxnSpPr>
                <a:cxnSpLocks/>
              </p:cNvCxnSpPr>
              <p:nvPr/>
            </p:nvCxnSpPr>
            <p:spPr>
              <a:xfrm flipH="1">
                <a:off x="8711559" y="3331052"/>
                <a:ext cx="709598" cy="950725"/>
              </a:xfrm>
              <a:prstGeom prst="straightConnector1">
                <a:avLst/>
              </a:prstGeom>
              <a:ln w="57150"/>
            </p:spPr>
            <p:style>
              <a:lnRef idx="3">
                <a:schemeClr val="accent6"/>
              </a:lnRef>
              <a:fillRef idx="0">
                <a:schemeClr val="accent6"/>
              </a:fillRef>
              <a:effectRef idx="2">
                <a:schemeClr val="accent6"/>
              </a:effectRef>
              <a:fontRef idx="minor">
                <a:schemeClr val="tx1"/>
              </a:fontRef>
            </p:style>
          </p:cxnSp>
          <p:cxnSp>
            <p:nvCxnSpPr>
              <p:cNvPr id="17" name="Straight Arrow Connector 16">
                <a:extLst>
                  <a:ext uri="{FF2B5EF4-FFF2-40B4-BE49-F238E27FC236}">
                    <a16:creationId xmlns:a16="http://schemas.microsoft.com/office/drawing/2014/main" id="{7127322B-8CD0-4AE2-8919-DFFC8E825AFC}"/>
                  </a:ext>
                </a:extLst>
              </p:cNvPr>
              <p:cNvCxnSpPr>
                <a:cxnSpLocks/>
              </p:cNvCxnSpPr>
              <p:nvPr/>
            </p:nvCxnSpPr>
            <p:spPr>
              <a:xfrm flipH="1">
                <a:off x="8947897" y="3331052"/>
                <a:ext cx="826465" cy="1122683"/>
              </a:xfrm>
              <a:prstGeom prst="straightConnector1">
                <a:avLst/>
              </a:prstGeom>
              <a:ln w="57150"/>
            </p:spPr>
            <p:style>
              <a:lnRef idx="3">
                <a:schemeClr val="accent6"/>
              </a:lnRef>
              <a:fillRef idx="0">
                <a:schemeClr val="accent6"/>
              </a:fillRef>
              <a:effectRef idx="2">
                <a:schemeClr val="accent6"/>
              </a:effectRef>
              <a:fontRef idx="minor">
                <a:schemeClr val="tx1"/>
              </a:fontRef>
            </p:style>
          </p:cxnSp>
          <p:cxnSp>
            <p:nvCxnSpPr>
              <p:cNvPr id="18" name="Straight Arrow Connector 17">
                <a:extLst>
                  <a:ext uri="{FF2B5EF4-FFF2-40B4-BE49-F238E27FC236}">
                    <a16:creationId xmlns:a16="http://schemas.microsoft.com/office/drawing/2014/main" id="{66579DEE-1A3B-4CF0-B8E8-183D488EE315}"/>
                  </a:ext>
                </a:extLst>
              </p:cNvPr>
              <p:cNvCxnSpPr>
                <a:cxnSpLocks/>
              </p:cNvCxnSpPr>
              <p:nvPr/>
            </p:nvCxnSpPr>
            <p:spPr>
              <a:xfrm flipH="1">
                <a:off x="9119420" y="3331052"/>
                <a:ext cx="967585" cy="1366425"/>
              </a:xfrm>
              <a:prstGeom prst="straightConnector1">
                <a:avLst/>
              </a:prstGeom>
              <a:ln w="57150"/>
            </p:spPr>
            <p:style>
              <a:lnRef idx="3">
                <a:schemeClr val="accent6"/>
              </a:lnRef>
              <a:fillRef idx="0">
                <a:schemeClr val="accent6"/>
              </a:fillRef>
              <a:effectRef idx="2">
                <a:schemeClr val="accent6"/>
              </a:effectRef>
              <a:fontRef idx="minor">
                <a:schemeClr val="tx1"/>
              </a:fontRef>
            </p:style>
          </p:cxnSp>
          <p:cxnSp>
            <p:nvCxnSpPr>
              <p:cNvPr id="19" name="Straight Arrow Connector 18">
                <a:extLst>
                  <a:ext uri="{FF2B5EF4-FFF2-40B4-BE49-F238E27FC236}">
                    <a16:creationId xmlns:a16="http://schemas.microsoft.com/office/drawing/2014/main" id="{AC871496-3B86-4EC6-B9DC-D95715F4949B}"/>
                  </a:ext>
                </a:extLst>
              </p:cNvPr>
              <p:cNvCxnSpPr>
                <a:cxnSpLocks/>
              </p:cNvCxnSpPr>
              <p:nvPr/>
            </p:nvCxnSpPr>
            <p:spPr>
              <a:xfrm flipH="1">
                <a:off x="7475882" y="3420584"/>
                <a:ext cx="707846" cy="810707"/>
              </a:xfrm>
              <a:prstGeom prst="straightConnector1">
                <a:avLst/>
              </a:prstGeom>
              <a:ln w="57150"/>
            </p:spPr>
            <p:style>
              <a:lnRef idx="3">
                <a:schemeClr val="accent6"/>
              </a:lnRef>
              <a:fillRef idx="0">
                <a:schemeClr val="accent6"/>
              </a:fillRef>
              <a:effectRef idx="2">
                <a:schemeClr val="accent6"/>
              </a:effectRef>
              <a:fontRef idx="minor">
                <a:schemeClr val="tx1"/>
              </a:fontRef>
            </p:style>
          </p:cxnSp>
        </p:grpSp>
        <p:sp>
          <p:nvSpPr>
            <p:cNvPr id="11" name="TextBox 10">
              <a:extLst>
                <a:ext uri="{FF2B5EF4-FFF2-40B4-BE49-F238E27FC236}">
                  <a16:creationId xmlns:a16="http://schemas.microsoft.com/office/drawing/2014/main" id="{1E228364-4B7F-4994-8DF3-668F67D55859}"/>
                </a:ext>
              </a:extLst>
            </p:cNvPr>
            <p:cNvSpPr txBox="1"/>
            <p:nvPr/>
          </p:nvSpPr>
          <p:spPr>
            <a:xfrm>
              <a:off x="6057754" y="879736"/>
              <a:ext cx="2461998" cy="1148556"/>
            </a:xfrm>
            <a:prstGeom prst="rect">
              <a:avLst/>
            </a:prstGeom>
            <a:noFill/>
          </p:spPr>
          <p:txBody>
            <a:bodyPr wrap="square" rtlCol="0">
              <a:spAutoFit/>
            </a:bodyPr>
            <a:lstStyle/>
            <a:p>
              <a:r>
                <a:rPr lang="en-US" sz="2400" b="1" dirty="0">
                  <a:solidFill>
                    <a:schemeClr val="accent6"/>
                  </a:solidFill>
                </a:rPr>
                <a:t>Prognostic Range</a:t>
              </a:r>
            </a:p>
          </p:txBody>
        </p:sp>
      </p:grpSp>
    </p:spTree>
    <p:extLst>
      <p:ext uri="{BB962C8B-B14F-4D97-AF65-F5344CB8AC3E}">
        <p14:creationId xmlns:p14="http://schemas.microsoft.com/office/powerpoint/2010/main" val="1569636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838D8-FBD8-5A40-A7B6-18505B64EC2A}"/>
              </a:ext>
            </a:extLst>
          </p:cNvPr>
          <p:cNvSpPr>
            <a:spLocks noGrp="1"/>
          </p:cNvSpPr>
          <p:nvPr>
            <p:ph type="title"/>
          </p:nvPr>
        </p:nvSpPr>
        <p:spPr/>
        <p:txBody>
          <a:bodyPr>
            <a:normAutofit/>
          </a:bodyPr>
          <a:lstStyle/>
          <a:p>
            <a:pPr algn="ctr"/>
            <a:r>
              <a:rPr lang="en-US" dirty="0"/>
              <a:t>Limitations of SABI Prognostication Tools</a:t>
            </a:r>
          </a:p>
        </p:txBody>
      </p:sp>
      <p:sp>
        <p:nvSpPr>
          <p:cNvPr id="4" name="Content Placeholder 3">
            <a:extLst>
              <a:ext uri="{FF2B5EF4-FFF2-40B4-BE49-F238E27FC236}">
                <a16:creationId xmlns:a16="http://schemas.microsoft.com/office/drawing/2014/main" id="{C6DCC1B7-C0B1-6F49-9355-97D0EA976D9E}"/>
              </a:ext>
            </a:extLst>
          </p:cNvPr>
          <p:cNvSpPr>
            <a:spLocks noGrp="1"/>
          </p:cNvSpPr>
          <p:nvPr>
            <p:ph sz="half" idx="1"/>
          </p:nvPr>
        </p:nvSpPr>
        <p:spPr/>
        <p:txBody>
          <a:bodyPr/>
          <a:lstStyle/>
          <a:p>
            <a:pPr>
              <a:buFont typeface="Arial" panose="020B0604020202020204" pitchFamily="34" charset="0"/>
              <a:buChar char="•"/>
            </a:pPr>
            <a:r>
              <a:rPr lang="en-US" sz="2400" dirty="0"/>
              <a:t>Retrospective, and subject to clinical bias</a:t>
            </a:r>
          </a:p>
          <a:p>
            <a:pPr>
              <a:buFont typeface="Arial" panose="020B0604020202020204" pitchFamily="34" charset="0"/>
              <a:buChar char="•"/>
            </a:pPr>
            <a:r>
              <a:rPr lang="en-US" sz="2400" dirty="0"/>
              <a:t>It doesn’t always reflect current practice</a:t>
            </a:r>
          </a:p>
          <a:p>
            <a:pPr>
              <a:buFont typeface="Arial" panose="020B0604020202020204" pitchFamily="34" charset="0"/>
              <a:buChar char="•"/>
            </a:pPr>
            <a:r>
              <a:rPr lang="en-US" sz="2400" dirty="0"/>
              <a:t>Single time point for scoring</a:t>
            </a:r>
          </a:p>
          <a:p>
            <a:pPr>
              <a:buFont typeface="Arial" panose="020B0604020202020204" pitchFamily="34" charset="0"/>
              <a:buChar char="•"/>
            </a:pPr>
            <a:r>
              <a:rPr lang="en-US" sz="2400" dirty="0"/>
              <a:t>Limited number of variables</a:t>
            </a:r>
          </a:p>
          <a:p>
            <a:pPr>
              <a:buFont typeface="Arial" panose="020B0604020202020204" pitchFamily="34" charset="0"/>
              <a:buChar char="•"/>
            </a:pPr>
            <a:r>
              <a:rPr lang="en-US" sz="2400" dirty="0"/>
              <a:t>Self-fulfilling prophecy is baked in</a:t>
            </a:r>
          </a:p>
        </p:txBody>
      </p:sp>
      <p:pic>
        <p:nvPicPr>
          <p:cNvPr id="5" name="Picture 4" descr="Table&#10;&#10;Description automatically generated">
            <a:extLst>
              <a:ext uri="{FF2B5EF4-FFF2-40B4-BE49-F238E27FC236}">
                <a16:creationId xmlns:a16="http://schemas.microsoft.com/office/drawing/2014/main" id="{0338F6F4-95D1-5F4F-A7FC-41153AF7A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1" y="2014338"/>
            <a:ext cx="3942291" cy="4286648"/>
          </a:xfrm>
          <a:prstGeom prst="rect">
            <a:avLst/>
          </a:prstGeom>
        </p:spPr>
      </p:pic>
    </p:spTree>
    <p:extLst>
      <p:ext uri="{BB962C8B-B14F-4D97-AF65-F5344CB8AC3E}">
        <p14:creationId xmlns:p14="http://schemas.microsoft.com/office/powerpoint/2010/main" val="3846244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2307</Words>
  <Application>Microsoft Office PowerPoint</Application>
  <PresentationFormat>Widescreen</PresentationFormat>
  <Paragraphs>337</Paragraphs>
  <Slides>29</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Amasis MT Pro Black</vt:lpstr>
      <vt:lpstr>Arial</vt:lpstr>
      <vt:lpstr>BlinkMacSystemFont</vt:lpstr>
      <vt:lpstr>Calibri</vt:lpstr>
      <vt:lpstr>Calibri Light</vt:lpstr>
      <vt:lpstr>Office Theme</vt:lpstr>
      <vt:lpstr>General Presenter Notes - 1</vt:lpstr>
      <vt:lpstr>General Presenter Notes - 2</vt:lpstr>
      <vt:lpstr>Best Case / Worst Case: Neurology </vt:lpstr>
      <vt:lpstr>Objectives</vt:lpstr>
      <vt:lpstr>Severe Acute Brain Injury (SABI)</vt:lpstr>
      <vt:lpstr>Severe Acute Brain Injury (SABI)</vt:lpstr>
      <vt:lpstr>SABI Trajectory is Unique </vt:lpstr>
      <vt:lpstr>Uncertainty is the RULE in SABI</vt:lpstr>
      <vt:lpstr>Limitations of SABI Prognostication Tools</vt:lpstr>
      <vt:lpstr>Self-Fulfilling Prophecy</vt:lpstr>
      <vt:lpstr>Prognostication </vt:lpstr>
      <vt:lpstr>Treatment Decisions along the SABI Continuum</vt:lpstr>
      <vt:lpstr>Best Case / Worst Case Framework</vt:lpstr>
      <vt:lpstr>Background of BC / WC</vt:lpstr>
      <vt:lpstr>Best Case / Worst Case: Neuro</vt:lpstr>
      <vt:lpstr>BC / WC Key Components</vt:lpstr>
      <vt:lpstr>Eliciting Preferences</vt:lpstr>
      <vt:lpstr>Acceptable level of better</vt:lpstr>
      <vt:lpstr>Discuss amongst your team ahead of time</vt:lpstr>
      <vt:lpstr>Discuss amongst your team ahead of time</vt:lpstr>
      <vt:lpstr>Let’s Practice! </vt:lpstr>
      <vt:lpstr>Best Case / Worst Case in a Case of Cardiac Arrest </vt:lpstr>
      <vt:lpstr>PowerPoint Presentation</vt:lpstr>
      <vt:lpstr>Best Case / Worst Case in a Case of Cardiac Arrest </vt:lpstr>
      <vt:lpstr>Best Case / Worst Case in a Case of Cardiac Arrest </vt:lpstr>
      <vt:lpstr>Large Group Debrief</vt:lpstr>
      <vt:lpstr>Pearls</vt:lpstr>
      <vt:lpstr>Acknowledgement</vt:lpstr>
      <vt:lpstr>Questions?</vt:lpstr>
    </vt:vector>
  </TitlesOfParts>
  <Company>Rush University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Case Worst Case: Neurology</dc:title>
  <dc:creator>Neha Kramer</dc:creator>
  <cp:lastModifiedBy>JESSICA M BAKER</cp:lastModifiedBy>
  <cp:revision>32</cp:revision>
  <dcterms:created xsi:type="dcterms:W3CDTF">2024-03-18T18:33:53Z</dcterms:created>
  <dcterms:modified xsi:type="dcterms:W3CDTF">2024-04-01T21:46:30Z</dcterms:modified>
</cp:coreProperties>
</file>